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
      <p:font typeface="Amatic SC"/>
      <p:regular r:id="rId27"/>
      <p:bold r:id="rId28"/>
    </p:embeddedFont>
    <p:embeddedFont>
      <p:font typeface="Helvetica Neue Ligh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AmaticSC-bold.fntdata"/><Relationship Id="rId27" Type="http://schemas.openxmlformats.org/officeDocument/2006/relationships/font" Target="fonts/AmaticSC-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L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Light-italic.fntdata"/><Relationship Id="rId30" Type="http://schemas.openxmlformats.org/officeDocument/2006/relationships/font" Target="fonts/HelveticaNeueLight-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HelveticaNeueLight-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fb49315cb6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fb49315cb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fb49315cb6_0_9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fb49315cb6_0_9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Mechanisms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d2fd90b408_0_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d2fd90b408_0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a447520e42_0_3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2a447520e42_0_3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Why important</a:t>
            </a:r>
            <a:endParaRPr/>
          </a:p>
        </p:txBody>
      </p:sp>
      <p:sp>
        <p:nvSpPr>
          <p:cNvPr id="188" name="Google Shape;188;g2a447520e42_0_3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fb49315cb6_0_10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fb49315cb6_0_10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0c2d7e9d7b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30c2d7e9d7b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Why important</a:t>
            </a:r>
            <a:endParaRPr/>
          </a:p>
        </p:txBody>
      </p:sp>
      <p:sp>
        <p:nvSpPr>
          <p:cNvPr id="223" name="Google Shape;223;g30c2d7e9d7b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d2fd90b408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d2fd90b408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fb49315cb6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fb49315cb6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considerations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0c1a8f6f11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0c1a8f6f11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fb49315cb6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g2fb49315cb6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g2fb49315cb6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0c1a8f6f11_1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g30c1a8f6f11_1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g30c1a8f6f11_1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c1a8f6f11_1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g30c1a8f6f11_1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Why important</a:t>
            </a:r>
            <a:endParaRPr/>
          </a:p>
        </p:txBody>
      </p:sp>
      <p:sp>
        <p:nvSpPr>
          <p:cNvPr id="91" name="Google Shape;91;g30c1a8f6f11_1_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a447520e4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a447520e4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a447520e42_0_3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g2a447520e42_0_3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Why important</a:t>
            </a:r>
            <a:endParaRPr/>
          </a:p>
        </p:txBody>
      </p:sp>
      <p:sp>
        <p:nvSpPr>
          <p:cNvPr id="118" name="Google Shape;118;g2a447520e42_0_3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fb49315cb6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fb49315cb6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fb49315cb6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fb49315cb6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fb49315cb6_0_9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fb49315cb6_0_9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Mechanisms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jpg"/><Relationship Id="rId4" Type="http://schemas.openxmlformats.org/officeDocument/2006/relationships/image" Target="../media/image30.png"/><Relationship Id="rId5" Type="http://schemas.openxmlformats.org/officeDocument/2006/relationships/image" Target="../media/image9.png"/><Relationship Id="rId6"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hyperlink" Target="https://familymath.stanford.edu/for-educators/playful-early-math-learning-in-pediatric-clinics/" TargetMode="External"/><Relationship Id="rId4" Type="http://schemas.openxmlformats.org/officeDocument/2006/relationships/hyperlink" Target="mailto:eric.dearing@bc.edu" TargetMode="External"/><Relationship Id="rId5" Type="http://schemas.openxmlformats.org/officeDocument/2006/relationships/hyperlink" Target="mailto:sara.schnitzer@bc.edu" TargetMode="External"/><Relationship Id="rId6" Type="http://schemas.openxmlformats.org/officeDocument/2006/relationships/image" Target="../media/image22.png"/><Relationship Id="rId7"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21.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7931350" y="1916650"/>
            <a:ext cx="1235700" cy="4617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61" name="Google Shape;61;p14"/>
          <p:cNvPicPr preferRelativeResize="0"/>
          <p:nvPr/>
        </p:nvPicPr>
        <p:blipFill>
          <a:blip r:embed="rId3">
            <a:alphaModFix amt="25000"/>
          </a:blip>
          <a:stretch>
            <a:fillRect/>
          </a:stretch>
        </p:blipFill>
        <p:spPr>
          <a:xfrm>
            <a:off x="0" y="0"/>
            <a:ext cx="9144000" cy="5143501"/>
          </a:xfrm>
          <a:prstGeom prst="rect">
            <a:avLst/>
          </a:prstGeom>
          <a:noFill/>
          <a:ln>
            <a:noFill/>
          </a:ln>
        </p:spPr>
      </p:pic>
      <p:pic>
        <p:nvPicPr>
          <p:cNvPr id="62" name="Google Shape;62;p14"/>
          <p:cNvPicPr preferRelativeResize="0"/>
          <p:nvPr/>
        </p:nvPicPr>
        <p:blipFill>
          <a:blip r:embed="rId4">
            <a:alphaModFix/>
          </a:blip>
          <a:stretch>
            <a:fillRect/>
          </a:stretch>
        </p:blipFill>
        <p:spPr>
          <a:xfrm>
            <a:off x="217638" y="4379725"/>
            <a:ext cx="3213673" cy="545725"/>
          </a:xfrm>
          <a:prstGeom prst="rect">
            <a:avLst/>
          </a:prstGeom>
          <a:noFill/>
          <a:ln>
            <a:noFill/>
          </a:ln>
        </p:spPr>
      </p:pic>
      <p:pic>
        <p:nvPicPr>
          <p:cNvPr id="63" name="Google Shape;63;p14"/>
          <p:cNvPicPr preferRelativeResize="0"/>
          <p:nvPr/>
        </p:nvPicPr>
        <p:blipFill>
          <a:blip r:embed="rId5">
            <a:alphaModFix/>
          </a:blip>
          <a:stretch>
            <a:fillRect/>
          </a:stretch>
        </p:blipFill>
        <p:spPr>
          <a:xfrm>
            <a:off x="7629138" y="3871275"/>
            <a:ext cx="1229875" cy="1054175"/>
          </a:xfrm>
          <a:prstGeom prst="rect">
            <a:avLst/>
          </a:prstGeom>
          <a:noFill/>
          <a:ln>
            <a:noFill/>
          </a:ln>
        </p:spPr>
      </p:pic>
      <p:pic>
        <p:nvPicPr>
          <p:cNvPr id="64" name="Google Shape;64;p14"/>
          <p:cNvPicPr preferRelativeResize="0"/>
          <p:nvPr/>
        </p:nvPicPr>
        <p:blipFill>
          <a:blip r:embed="rId6">
            <a:alphaModFix/>
          </a:blip>
          <a:stretch>
            <a:fillRect/>
          </a:stretch>
        </p:blipFill>
        <p:spPr>
          <a:xfrm>
            <a:off x="4155400" y="4314650"/>
            <a:ext cx="2908900" cy="610800"/>
          </a:xfrm>
          <a:prstGeom prst="rect">
            <a:avLst/>
          </a:prstGeom>
          <a:noFill/>
          <a:ln>
            <a:noFill/>
          </a:ln>
        </p:spPr>
      </p:pic>
      <p:sp>
        <p:nvSpPr>
          <p:cNvPr id="65" name="Google Shape;65;p14"/>
          <p:cNvSpPr txBox="1"/>
          <p:nvPr>
            <p:ph type="ctrTitle"/>
          </p:nvPr>
        </p:nvSpPr>
        <p:spPr>
          <a:xfrm>
            <a:off x="602850" y="1682500"/>
            <a:ext cx="8560800" cy="15396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66611"/>
              <a:buFont typeface="Calibri"/>
              <a:buNone/>
            </a:pPr>
            <a:r>
              <a:rPr b="1" lang="en" sz="6755">
                <a:latin typeface="Amatic SC"/>
                <a:ea typeface="Amatic SC"/>
                <a:cs typeface="Amatic SC"/>
                <a:sym typeface="Amatic SC"/>
              </a:rPr>
              <a:t>Playful Early Math</a:t>
            </a:r>
            <a:r>
              <a:rPr b="1" lang="en">
                <a:latin typeface="Amatic SC"/>
                <a:ea typeface="Amatic SC"/>
                <a:cs typeface="Amatic SC"/>
                <a:sym typeface="Amatic SC"/>
              </a:rPr>
              <a:t> </a:t>
            </a:r>
            <a:endParaRPr b="1">
              <a:latin typeface="Amatic SC"/>
              <a:ea typeface="Amatic SC"/>
              <a:cs typeface="Amatic SC"/>
              <a:sym typeface="Amatic SC"/>
            </a:endParaRPr>
          </a:p>
          <a:p>
            <a:pPr indent="0" lvl="0" marL="0" rtl="0" algn="l">
              <a:lnSpc>
                <a:spcPct val="90000"/>
              </a:lnSpc>
              <a:spcBef>
                <a:spcPts val="0"/>
              </a:spcBef>
              <a:spcAft>
                <a:spcPts val="0"/>
              </a:spcAft>
              <a:buClr>
                <a:schemeClr val="dk1"/>
              </a:buClr>
              <a:buSzPct val="113128"/>
              <a:buFont typeface="Calibri"/>
              <a:buNone/>
            </a:pPr>
            <a:r>
              <a:rPr lang="en" sz="3977">
                <a:latin typeface="Amatic SC"/>
                <a:ea typeface="Amatic SC"/>
                <a:cs typeface="Amatic SC"/>
                <a:sym typeface="Amatic SC"/>
              </a:rPr>
              <a:t>                                                    </a:t>
            </a:r>
            <a:r>
              <a:rPr lang="en" sz="3977">
                <a:latin typeface="Amatic SC"/>
                <a:ea typeface="Amatic SC"/>
                <a:cs typeface="Amatic SC"/>
                <a:sym typeface="Amatic SC"/>
              </a:rPr>
              <a:t>in</a:t>
            </a:r>
            <a:r>
              <a:rPr lang="en">
                <a:latin typeface="Helvetica Neue Light"/>
                <a:ea typeface="Helvetica Neue Light"/>
                <a:cs typeface="Helvetica Neue Light"/>
                <a:sym typeface="Helvetica Neue Light"/>
              </a:rPr>
              <a:t> </a:t>
            </a:r>
            <a:endParaRPr>
              <a:latin typeface="Helvetica Neue Light"/>
              <a:ea typeface="Helvetica Neue Light"/>
              <a:cs typeface="Helvetica Neue Light"/>
              <a:sym typeface="Helvetica Neue Light"/>
            </a:endParaRPr>
          </a:p>
          <a:p>
            <a:pPr indent="0" lvl="0" marL="0" rtl="0" algn="ctr">
              <a:lnSpc>
                <a:spcPct val="90000"/>
              </a:lnSpc>
              <a:spcBef>
                <a:spcPts val="0"/>
              </a:spcBef>
              <a:spcAft>
                <a:spcPts val="0"/>
              </a:spcAft>
              <a:buClr>
                <a:schemeClr val="dk1"/>
              </a:buClr>
              <a:buSzPct val="72580"/>
              <a:buFont typeface="Calibri"/>
              <a:buNone/>
            </a:pPr>
            <a:r>
              <a:rPr b="1" lang="en" sz="6200">
                <a:latin typeface="Amatic SC"/>
                <a:ea typeface="Amatic SC"/>
                <a:cs typeface="Amatic SC"/>
                <a:sym typeface="Amatic SC"/>
              </a:rPr>
              <a:t>                              </a:t>
            </a:r>
            <a:r>
              <a:rPr b="1" lang="en" sz="6200">
                <a:latin typeface="Amatic SC"/>
                <a:ea typeface="Amatic SC"/>
                <a:cs typeface="Amatic SC"/>
                <a:sym typeface="Amatic SC"/>
              </a:rPr>
              <a:t>Pediatric Clinics</a:t>
            </a:r>
            <a:endParaRPr b="1" sz="6200">
              <a:latin typeface="Amatic SC"/>
              <a:ea typeface="Amatic SC"/>
              <a:cs typeface="Amatic SC"/>
              <a:sym typeface="Amatic S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3"/>
          <p:cNvSpPr/>
          <p:nvPr/>
        </p:nvSpPr>
        <p:spPr>
          <a:xfrm>
            <a:off x="0" y="0"/>
            <a:ext cx="2455200" cy="5143500"/>
          </a:xfrm>
          <a:prstGeom prst="rect">
            <a:avLst/>
          </a:prstGeom>
          <a:gradFill>
            <a:gsLst>
              <a:gs pos="0">
                <a:srgbClr val="DCECD5"/>
              </a:gs>
              <a:gs pos="100000">
                <a:srgbClr val="92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 name="Google Shape;172;p23"/>
          <p:cNvSpPr txBox="1"/>
          <p:nvPr/>
        </p:nvSpPr>
        <p:spPr>
          <a:xfrm>
            <a:off x="83275" y="88850"/>
            <a:ext cx="2022000" cy="47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Types of </a:t>
            </a:r>
            <a:r>
              <a:rPr b="1" lang="en" sz="1800">
                <a:solidFill>
                  <a:schemeClr val="dk2"/>
                </a:solidFill>
              </a:rPr>
              <a:t>installations</a:t>
            </a:r>
            <a:r>
              <a:rPr lang="en" sz="1800">
                <a:solidFill>
                  <a:schemeClr val="dk2"/>
                </a:solidFill>
              </a:rPr>
              <a:t> that can promote math conversations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b="1" lang="en" sz="1800">
                <a:solidFill>
                  <a:schemeClr val="dk2"/>
                </a:solidFill>
              </a:rPr>
              <a:t>MATH TRAILS ON THE FLOOR</a:t>
            </a:r>
            <a:r>
              <a:rPr b="1" lang="en" sz="1800">
                <a:solidFill>
                  <a:schemeClr val="dk2"/>
                </a:solidFill>
              </a:rPr>
              <a:t>: </a:t>
            </a:r>
            <a:endParaRPr b="1" sz="1800">
              <a:solidFill>
                <a:schemeClr val="dk2"/>
              </a:solidFill>
            </a:endParaRPr>
          </a:p>
          <a:p>
            <a:pPr indent="0" lvl="0" marL="0" rtl="0" algn="l">
              <a:spcBef>
                <a:spcPts val="0"/>
              </a:spcBef>
              <a:spcAft>
                <a:spcPts val="0"/>
              </a:spcAft>
              <a:buNone/>
            </a:pPr>
            <a:r>
              <a:rPr lang="en" sz="1800">
                <a:solidFill>
                  <a:schemeClr val="dk2"/>
                </a:solidFill>
              </a:rPr>
              <a:t>Use the floor to help children understand number lines and counting patterns</a:t>
            </a:r>
            <a:endParaRPr sz="1800">
              <a:solidFill>
                <a:schemeClr val="dk2"/>
              </a:solidFill>
            </a:endParaRPr>
          </a:p>
        </p:txBody>
      </p:sp>
      <p:pic>
        <p:nvPicPr>
          <p:cNvPr id="173" name="Google Shape;173;p23"/>
          <p:cNvPicPr preferRelativeResize="0"/>
          <p:nvPr/>
        </p:nvPicPr>
        <p:blipFill>
          <a:blip r:embed="rId3">
            <a:alphaModFix/>
          </a:blip>
          <a:stretch>
            <a:fillRect/>
          </a:stretch>
        </p:blipFill>
        <p:spPr>
          <a:xfrm>
            <a:off x="2607600" y="152400"/>
            <a:ext cx="2124075" cy="3724275"/>
          </a:xfrm>
          <a:prstGeom prst="rect">
            <a:avLst/>
          </a:prstGeom>
          <a:noFill/>
          <a:ln>
            <a:noFill/>
          </a:ln>
        </p:spPr>
      </p:pic>
      <p:pic>
        <p:nvPicPr>
          <p:cNvPr id="174" name="Google Shape;174;p23"/>
          <p:cNvPicPr preferRelativeResize="0"/>
          <p:nvPr/>
        </p:nvPicPr>
        <p:blipFill>
          <a:blip r:embed="rId4">
            <a:alphaModFix/>
          </a:blip>
          <a:stretch>
            <a:fillRect/>
          </a:stretch>
        </p:blipFill>
        <p:spPr>
          <a:xfrm>
            <a:off x="4639675" y="88850"/>
            <a:ext cx="1682325" cy="1695725"/>
          </a:xfrm>
          <a:prstGeom prst="rect">
            <a:avLst/>
          </a:prstGeom>
          <a:noFill/>
          <a:ln>
            <a:noFill/>
          </a:ln>
        </p:spPr>
      </p:pic>
      <p:pic>
        <p:nvPicPr>
          <p:cNvPr id="175" name="Google Shape;175;p23"/>
          <p:cNvPicPr preferRelativeResize="0"/>
          <p:nvPr/>
        </p:nvPicPr>
        <p:blipFill>
          <a:blip r:embed="rId5">
            <a:alphaModFix/>
          </a:blip>
          <a:stretch>
            <a:fillRect/>
          </a:stretch>
        </p:blipFill>
        <p:spPr>
          <a:xfrm>
            <a:off x="6322000" y="1088698"/>
            <a:ext cx="2703175" cy="3871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4"/>
          <p:cNvPicPr preferRelativeResize="0"/>
          <p:nvPr/>
        </p:nvPicPr>
        <p:blipFill>
          <a:blip r:embed="rId3">
            <a:alphaModFix/>
          </a:blip>
          <a:stretch>
            <a:fillRect/>
          </a:stretch>
        </p:blipFill>
        <p:spPr>
          <a:xfrm>
            <a:off x="6120025" y="1827425"/>
            <a:ext cx="2268325" cy="2433725"/>
          </a:xfrm>
          <a:prstGeom prst="rect">
            <a:avLst/>
          </a:prstGeom>
          <a:noFill/>
          <a:ln>
            <a:noFill/>
          </a:ln>
        </p:spPr>
      </p:pic>
      <p:pic>
        <p:nvPicPr>
          <p:cNvPr id="181" name="Google Shape;181;p24"/>
          <p:cNvPicPr preferRelativeResize="0"/>
          <p:nvPr/>
        </p:nvPicPr>
        <p:blipFill>
          <a:blip r:embed="rId4">
            <a:alphaModFix/>
          </a:blip>
          <a:stretch>
            <a:fillRect/>
          </a:stretch>
        </p:blipFill>
        <p:spPr>
          <a:xfrm>
            <a:off x="176100" y="1827419"/>
            <a:ext cx="2268325" cy="2286381"/>
          </a:xfrm>
          <a:prstGeom prst="rect">
            <a:avLst/>
          </a:prstGeom>
          <a:noFill/>
          <a:ln>
            <a:noFill/>
          </a:ln>
        </p:spPr>
      </p:pic>
      <p:pic>
        <p:nvPicPr>
          <p:cNvPr id="182" name="Google Shape;182;p24"/>
          <p:cNvPicPr preferRelativeResize="0"/>
          <p:nvPr/>
        </p:nvPicPr>
        <p:blipFill>
          <a:blip r:embed="rId5">
            <a:alphaModFix/>
          </a:blip>
          <a:stretch>
            <a:fillRect/>
          </a:stretch>
        </p:blipFill>
        <p:spPr>
          <a:xfrm>
            <a:off x="3014738" y="1827425"/>
            <a:ext cx="2403915" cy="2433725"/>
          </a:xfrm>
          <a:prstGeom prst="rect">
            <a:avLst/>
          </a:prstGeom>
          <a:noFill/>
          <a:ln>
            <a:noFill/>
          </a:ln>
        </p:spPr>
      </p:pic>
      <p:sp>
        <p:nvSpPr>
          <p:cNvPr id="183" name="Google Shape;183;p24"/>
          <p:cNvSpPr/>
          <p:nvPr/>
        </p:nvSpPr>
        <p:spPr>
          <a:xfrm>
            <a:off x="0" y="0"/>
            <a:ext cx="9209400" cy="918000"/>
          </a:xfrm>
          <a:prstGeom prst="rect">
            <a:avLst/>
          </a:prstGeom>
          <a:gradFill>
            <a:gsLst>
              <a:gs pos="0">
                <a:srgbClr val="DCECD5"/>
              </a:gs>
              <a:gs pos="100000">
                <a:srgbClr val="92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 name="Google Shape;184;p24"/>
          <p:cNvSpPr txBox="1"/>
          <p:nvPr/>
        </p:nvSpPr>
        <p:spPr>
          <a:xfrm>
            <a:off x="45050" y="-17887"/>
            <a:ext cx="8343300" cy="6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2"/>
                </a:solidFill>
              </a:rPr>
              <a:t>Talk prompts</a:t>
            </a:r>
            <a:r>
              <a:rPr lang="en" sz="2100">
                <a:solidFill>
                  <a:schemeClr val="dk2"/>
                </a:solidFill>
              </a:rPr>
              <a:t> in multiple languages help families engage with all types of installations</a:t>
            </a:r>
            <a:endParaRPr sz="21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5"/>
          <p:cNvSpPr/>
          <p:nvPr/>
        </p:nvSpPr>
        <p:spPr>
          <a:xfrm>
            <a:off x="-32700" y="0"/>
            <a:ext cx="2765400" cy="5143500"/>
          </a:xfrm>
          <a:prstGeom prst="rect">
            <a:avLst/>
          </a:prstGeom>
          <a:gradFill>
            <a:gsLst>
              <a:gs pos="0">
                <a:srgbClr val="DCECD5"/>
              </a:gs>
              <a:gs pos="100000">
                <a:srgbClr val="92BC8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 name="Google Shape;191;p25"/>
          <p:cNvSpPr txBox="1"/>
          <p:nvPr/>
        </p:nvSpPr>
        <p:spPr>
          <a:xfrm>
            <a:off x="200400" y="1855200"/>
            <a:ext cx="2299200" cy="6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2"/>
                </a:solidFill>
              </a:rPr>
              <a:t>How</a:t>
            </a:r>
            <a:r>
              <a:rPr b="1" lang="en" sz="2100">
                <a:solidFill>
                  <a:schemeClr val="dk2"/>
                </a:solidFill>
              </a:rPr>
              <a:t> </a:t>
            </a:r>
            <a:r>
              <a:rPr lang="en" sz="2100">
                <a:solidFill>
                  <a:schemeClr val="dk2"/>
                </a:solidFill>
              </a:rPr>
              <a:t>do you install playful learning landscapes?</a:t>
            </a:r>
            <a:endParaRPr sz="2100">
              <a:solidFill>
                <a:schemeClr val="dk2"/>
              </a:solidFill>
            </a:endParaRPr>
          </a:p>
        </p:txBody>
      </p:sp>
      <p:pic>
        <p:nvPicPr>
          <p:cNvPr id="192" name="Google Shape;192;p25"/>
          <p:cNvPicPr preferRelativeResize="0"/>
          <p:nvPr/>
        </p:nvPicPr>
        <p:blipFill>
          <a:blip r:embed="rId3">
            <a:alphaModFix/>
          </a:blip>
          <a:stretch>
            <a:fillRect/>
          </a:stretch>
        </p:blipFill>
        <p:spPr>
          <a:xfrm>
            <a:off x="3477551" y="1010925"/>
            <a:ext cx="4459827" cy="29768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6"/>
          <p:cNvSpPr/>
          <p:nvPr/>
        </p:nvSpPr>
        <p:spPr>
          <a:xfrm>
            <a:off x="0" y="0"/>
            <a:ext cx="9299700" cy="577800"/>
          </a:xfrm>
          <a:prstGeom prst="rect">
            <a:avLst/>
          </a:prstGeom>
          <a:gradFill>
            <a:gsLst>
              <a:gs pos="0">
                <a:srgbClr val="DCECD5"/>
              </a:gs>
              <a:gs pos="100000">
                <a:srgbClr val="92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26"/>
          <p:cNvSpPr txBox="1"/>
          <p:nvPr/>
        </p:nvSpPr>
        <p:spPr>
          <a:xfrm>
            <a:off x="182038" y="0"/>
            <a:ext cx="8509800" cy="6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2"/>
                </a:solidFill>
              </a:rPr>
              <a:t>How do you </a:t>
            </a:r>
            <a:r>
              <a:rPr b="1" lang="en" sz="2100">
                <a:solidFill>
                  <a:schemeClr val="dk2"/>
                </a:solidFill>
              </a:rPr>
              <a:t>install </a:t>
            </a:r>
            <a:r>
              <a:rPr lang="en" sz="2100">
                <a:solidFill>
                  <a:schemeClr val="dk2"/>
                </a:solidFill>
              </a:rPr>
              <a:t>the design elements on different surfaces?</a:t>
            </a:r>
            <a:endParaRPr sz="2100">
              <a:solidFill>
                <a:schemeClr val="dk2"/>
              </a:solidFill>
            </a:endParaRPr>
          </a:p>
        </p:txBody>
      </p:sp>
      <p:grpSp>
        <p:nvGrpSpPr>
          <p:cNvPr id="199" name="Google Shape;199;p26"/>
          <p:cNvGrpSpPr/>
          <p:nvPr/>
        </p:nvGrpSpPr>
        <p:grpSpPr>
          <a:xfrm>
            <a:off x="6087972" y="955453"/>
            <a:ext cx="3003795" cy="3000828"/>
            <a:chOff x="4761418" y="1318143"/>
            <a:chExt cx="2604522" cy="2460300"/>
          </a:xfrm>
        </p:grpSpPr>
        <p:sp>
          <p:nvSpPr>
            <p:cNvPr id="200" name="Google Shape;200;p26"/>
            <p:cNvSpPr/>
            <p:nvPr/>
          </p:nvSpPr>
          <p:spPr>
            <a:xfrm rot="2700000">
              <a:off x="5746767" y="1053398"/>
              <a:ext cx="489601" cy="2989789"/>
            </a:xfrm>
            <a:prstGeom prst="roundRect">
              <a:avLst>
                <a:gd fmla="val 50000" name="adj"/>
              </a:avLst>
            </a:prstGeom>
            <a:solidFill>
              <a:srgbClr val="0C8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6"/>
            <p:cNvSpPr/>
            <p:nvPr/>
          </p:nvSpPr>
          <p:spPr>
            <a:xfrm>
              <a:off x="4950863"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C8148"/>
                  </a:solidFill>
                  <a:latin typeface="Roboto"/>
                  <a:ea typeface="Roboto"/>
                  <a:cs typeface="Roboto"/>
                  <a:sym typeface="Roboto"/>
                </a:rPr>
                <a:t>4</a:t>
              </a:r>
              <a:endParaRPr b="1" sz="900">
                <a:solidFill>
                  <a:srgbClr val="0C8148"/>
                </a:solidFill>
                <a:latin typeface="Roboto"/>
                <a:ea typeface="Roboto"/>
                <a:cs typeface="Roboto"/>
                <a:sym typeface="Roboto"/>
              </a:endParaRPr>
            </a:p>
          </p:txBody>
        </p:sp>
        <p:sp>
          <p:nvSpPr>
            <p:cNvPr id="202" name="Google Shape;202;p26"/>
            <p:cNvSpPr txBox="1"/>
            <p:nvPr/>
          </p:nvSpPr>
          <p:spPr>
            <a:xfrm rot="-2700000">
              <a:off x="4896424" y="2302799"/>
              <a:ext cx="2362302"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300">
                  <a:solidFill>
                    <a:srgbClr val="FFFFFF"/>
                  </a:solidFill>
                  <a:latin typeface="Roboto"/>
                  <a:ea typeface="Roboto"/>
                  <a:cs typeface="Roboto"/>
                  <a:sym typeface="Roboto"/>
                </a:rPr>
                <a:t>On Sidewalks</a:t>
              </a:r>
              <a:endParaRPr b="1" sz="2300">
                <a:solidFill>
                  <a:srgbClr val="FFFFFF"/>
                </a:solidFill>
                <a:latin typeface="Roboto"/>
                <a:ea typeface="Roboto"/>
                <a:cs typeface="Roboto"/>
                <a:sym typeface="Roboto"/>
              </a:endParaRPr>
            </a:p>
          </p:txBody>
        </p:sp>
        <p:sp>
          <p:nvSpPr>
            <p:cNvPr id="203" name="Google Shape;203;p26"/>
            <p:cNvSpPr txBox="1"/>
            <p:nvPr/>
          </p:nvSpPr>
          <p:spPr>
            <a:xfrm rot="-2700000">
              <a:off x="5295260" y="2571061"/>
              <a:ext cx="2242660" cy="44250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a:latin typeface="Roboto"/>
                  <a:ea typeface="Roboto"/>
                  <a:cs typeface="Roboto"/>
                  <a:sym typeface="Roboto"/>
                </a:rPr>
                <a:t>Apply decals outside (make sure to adhere to dry ground), or use outdoor paint to paint the design on.</a:t>
              </a:r>
              <a:endParaRPr b="1" sz="1200">
                <a:latin typeface="Roboto"/>
                <a:ea typeface="Roboto"/>
                <a:cs typeface="Roboto"/>
                <a:sym typeface="Roboto"/>
              </a:endParaRPr>
            </a:p>
          </p:txBody>
        </p:sp>
      </p:grpSp>
      <p:grpSp>
        <p:nvGrpSpPr>
          <p:cNvPr id="204" name="Google Shape;204;p26"/>
          <p:cNvGrpSpPr/>
          <p:nvPr/>
        </p:nvGrpSpPr>
        <p:grpSpPr>
          <a:xfrm>
            <a:off x="3814081" y="955453"/>
            <a:ext cx="3369621" cy="3000828"/>
            <a:chOff x="3914648" y="1463926"/>
            <a:chExt cx="2834950" cy="2460300"/>
          </a:xfrm>
        </p:grpSpPr>
        <p:sp>
          <p:nvSpPr>
            <p:cNvPr id="205" name="Google Shape;205;p26"/>
            <p:cNvSpPr/>
            <p:nvPr/>
          </p:nvSpPr>
          <p:spPr>
            <a:xfrm rot="2700000">
              <a:off x="4899998" y="1199182"/>
              <a:ext cx="489601" cy="2989789"/>
            </a:xfrm>
            <a:prstGeom prst="roundRect">
              <a:avLst>
                <a:gd fmla="val 50000" name="adj"/>
              </a:avLst>
            </a:prstGeom>
            <a:solidFill>
              <a:srgbClr val="0B7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6"/>
            <p:cNvSpPr/>
            <p:nvPr/>
          </p:nvSpPr>
          <p:spPr>
            <a:xfrm>
              <a:off x="4104094" y="3401296"/>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B7743"/>
                  </a:solidFill>
                  <a:latin typeface="Roboto"/>
                  <a:ea typeface="Roboto"/>
                  <a:cs typeface="Roboto"/>
                  <a:sym typeface="Roboto"/>
                </a:rPr>
                <a:t>3</a:t>
              </a:r>
              <a:endParaRPr b="1" sz="900">
                <a:solidFill>
                  <a:srgbClr val="0B7743"/>
                </a:solidFill>
                <a:latin typeface="Roboto"/>
                <a:ea typeface="Roboto"/>
                <a:cs typeface="Roboto"/>
                <a:sym typeface="Roboto"/>
              </a:endParaRPr>
            </a:p>
          </p:txBody>
        </p:sp>
        <p:sp>
          <p:nvSpPr>
            <p:cNvPr id="207" name="Google Shape;207;p26"/>
            <p:cNvSpPr txBox="1"/>
            <p:nvPr/>
          </p:nvSpPr>
          <p:spPr>
            <a:xfrm rot="-2700000">
              <a:off x="4049621" y="2448583"/>
              <a:ext cx="2362302"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300">
                  <a:solidFill>
                    <a:srgbClr val="FFFFFF"/>
                  </a:solidFill>
                  <a:latin typeface="Roboto"/>
                  <a:ea typeface="Roboto"/>
                  <a:cs typeface="Roboto"/>
                  <a:sym typeface="Roboto"/>
                </a:rPr>
                <a:t>On the Walls</a:t>
              </a:r>
              <a:endParaRPr b="1" sz="2300">
                <a:solidFill>
                  <a:srgbClr val="FFFFFF"/>
                </a:solidFill>
                <a:latin typeface="Roboto"/>
                <a:ea typeface="Roboto"/>
                <a:cs typeface="Roboto"/>
                <a:sym typeface="Roboto"/>
              </a:endParaRPr>
            </a:p>
          </p:txBody>
        </p:sp>
        <p:sp>
          <p:nvSpPr>
            <p:cNvPr id="208" name="Google Shape;208;p26"/>
            <p:cNvSpPr txBox="1"/>
            <p:nvPr/>
          </p:nvSpPr>
          <p:spPr>
            <a:xfrm rot="-2700000">
              <a:off x="4641718" y="2591014"/>
              <a:ext cx="2242660" cy="5477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a:latin typeface="Roboto"/>
                  <a:ea typeface="Roboto"/>
                  <a:cs typeface="Roboto"/>
                  <a:sym typeface="Roboto"/>
                </a:rPr>
                <a:t>Apply decals to the wall, use paint, or tape up laminated print outs. </a:t>
              </a:r>
              <a:r>
                <a:rPr lang="en" sz="1200">
                  <a:latin typeface="Roboto"/>
                  <a:ea typeface="Roboto"/>
                  <a:cs typeface="Roboto"/>
                  <a:sym typeface="Roboto"/>
                </a:rPr>
                <a:t>Decals will be more temporary (and can be peeled up and moved).</a:t>
              </a:r>
              <a:endParaRPr b="1" sz="1200">
                <a:latin typeface="Roboto"/>
                <a:ea typeface="Roboto"/>
                <a:cs typeface="Roboto"/>
                <a:sym typeface="Roboto"/>
              </a:endParaRPr>
            </a:p>
          </p:txBody>
        </p:sp>
      </p:grpSp>
      <p:grpSp>
        <p:nvGrpSpPr>
          <p:cNvPr id="209" name="Google Shape;209;p26"/>
          <p:cNvGrpSpPr/>
          <p:nvPr/>
        </p:nvGrpSpPr>
        <p:grpSpPr>
          <a:xfrm>
            <a:off x="1752497" y="1044265"/>
            <a:ext cx="3207695" cy="2823194"/>
            <a:chOff x="1755553" y="1395550"/>
            <a:chExt cx="2799036" cy="2460300"/>
          </a:xfrm>
        </p:grpSpPr>
        <p:grpSp>
          <p:nvGrpSpPr>
            <p:cNvPr id="210" name="Google Shape;210;p26"/>
            <p:cNvGrpSpPr/>
            <p:nvPr/>
          </p:nvGrpSpPr>
          <p:grpSpPr>
            <a:xfrm>
              <a:off x="1755553" y="1395550"/>
              <a:ext cx="2799036" cy="2460300"/>
              <a:chOff x="1755553" y="1395550"/>
              <a:chExt cx="2799036" cy="2460300"/>
            </a:xfrm>
          </p:grpSpPr>
          <p:sp>
            <p:nvSpPr>
              <p:cNvPr id="211" name="Google Shape;211;p26"/>
              <p:cNvSpPr/>
              <p:nvPr/>
            </p:nvSpPr>
            <p:spPr>
              <a:xfrm rot="2700000">
                <a:off x="2740902" y="1130806"/>
                <a:ext cx="489601" cy="2989789"/>
              </a:xfrm>
              <a:prstGeom prst="roundRect">
                <a:avLst>
                  <a:gd fmla="val 50000" name="adj"/>
                </a:avLst>
              </a:prstGeom>
              <a:solidFill>
                <a:srgbClr val="0B71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6"/>
              <p:cNvSpPr txBox="1"/>
              <p:nvPr/>
            </p:nvSpPr>
            <p:spPr>
              <a:xfrm rot="-2700000">
                <a:off x="1878475" y="2375256"/>
                <a:ext cx="2376303"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300">
                    <a:solidFill>
                      <a:srgbClr val="FFFFFF"/>
                    </a:solidFill>
                    <a:latin typeface="Roboto"/>
                    <a:ea typeface="Roboto"/>
                    <a:cs typeface="Roboto"/>
                    <a:sym typeface="Roboto"/>
                  </a:rPr>
                  <a:t>On Carpeting</a:t>
                </a:r>
                <a:endParaRPr b="1" sz="2300">
                  <a:solidFill>
                    <a:srgbClr val="FFFFFF"/>
                  </a:solidFill>
                  <a:latin typeface="Roboto"/>
                  <a:ea typeface="Roboto"/>
                  <a:cs typeface="Roboto"/>
                  <a:sym typeface="Roboto"/>
                </a:endParaRPr>
              </a:p>
            </p:txBody>
          </p:sp>
          <p:sp>
            <p:nvSpPr>
              <p:cNvPr id="213" name="Google Shape;213;p26"/>
              <p:cNvSpPr txBox="1"/>
              <p:nvPr/>
            </p:nvSpPr>
            <p:spPr>
              <a:xfrm rot="-2700000">
                <a:off x="2483908" y="2588337"/>
                <a:ext cx="2242660" cy="44250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a:latin typeface="Roboto"/>
                    <a:ea typeface="Roboto"/>
                    <a:cs typeface="Roboto"/>
                    <a:sym typeface="Roboto"/>
                  </a:rPr>
                  <a:t>Work with a print shop to print stick-on decals that will adhere to the carpet without peeling up.</a:t>
                </a:r>
                <a:endParaRPr b="1" sz="1200">
                  <a:latin typeface="Roboto"/>
                  <a:ea typeface="Roboto"/>
                  <a:cs typeface="Roboto"/>
                  <a:sym typeface="Roboto"/>
                </a:endParaRPr>
              </a:p>
            </p:txBody>
          </p:sp>
        </p:grpSp>
        <p:sp>
          <p:nvSpPr>
            <p:cNvPr id="214" name="Google Shape;214;p26"/>
            <p:cNvSpPr/>
            <p:nvPr/>
          </p:nvSpPr>
          <p:spPr>
            <a:xfrm>
              <a:off x="1944998" y="3332919"/>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B713F"/>
                  </a:solidFill>
                  <a:latin typeface="Roboto"/>
                  <a:ea typeface="Roboto"/>
                  <a:cs typeface="Roboto"/>
                  <a:sym typeface="Roboto"/>
                </a:rPr>
                <a:t>2</a:t>
              </a:r>
              <a:endParaRPr b="1" sz="900">
                <a:solidFill>
                  <a:srgbClr val="0B713F"/>
                </a:solidFill>
                <a:latin typeface="Roboto"/>
                <a:ea typeface="Roboto"/>
                <a:cs typeface="Roboto"/>
                <a:sym typeface="Roboto"/>
              </a:endParaRPr>
            </a:p>
          </p:txBody>
        </p:sp>
      </p:grpSp>
      <p:grpSp>
        <p:nvGrpSpPr>
          <p:cNvPr id="215" name="Google Shape;215;p26"/>
          <p:cNvGrpSpPr/>
          <p:nvPr/>
        </p:nvGrpSpPr>
        <p:grpSpPr>
          <a:xfrm>
            <a:off x="-59435" y="1077636"/>
            <a:ext cx="2936599" cy="2823194"/>
            <a:chOff x="-20473" y="1424766"/>
            <a:chExt cx="2604522" cy="2460300"/>
          </a:xfrm>
        </p:grpSpPr>
        <p:sp>
          <p:nvSpPr>
            <p:cNvPr id="216" name="Google Shape;216;p26"/>
            <p:cNvSpPr/>
            <p:nvPr/>
          </p:nvSpPr>
          <p:spPr>
            <a:xfrm rot="2700000">
              <a:off x="964876" y="1160021"/>
              <a:ext cx="489601" cy="2989789"/>
            </a:xfrm>
            <a:prstGeom prst="roundRect">
              <a:avLst>
                <a:gd fmla="val 50000" name="adj"/>
              </a:avLst>
            </a:prstGeom>
            <a:solidFill>
              <a:srgbClr val="0856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6"/>
            <p:cNvSpPr txBox="1"/>
            <p:nvPr/>
          </p:nvSpPr>
          <p:spPr>
            <a:xfrm rot="-2700000">
              <a:off x="108885" y="2407172"/>
              <a:ext cx="2368666"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300">
                  <a:solidFill>
                    <a:srgbClr val="FFFFFF"/>
                  </a:solidFill>
                  <a:latin typeface="Roboto"/>
                  <a:ea typeface="Roboto"/>
                  <a:cs typeface="Roboto"/>
                  <a:sym typeface="Roboto"/>
                </a:rPr>
                <a:t>Ceiling Tiles</a:t>
              </a:r>
              <a:endParaRPr b="1" sz="2300">
                <a:solidFill>
                  <a:srgbClr val="FFFFFF"/>
                </a:solidFill>
                <a:latin typeface="Roboto"/>
                <a:ea typeface="Roboto"/>
                <a:cs typeface="Roboto"/>
                <a:sym typeface="Roboto"/>
              </a:endParaRPr>
            </a:p>
          </p:txBody>
        </p:sp>
        <p:sp>
          <p:nvSpPr>
            <p:cNvPr id="218" name="Google Shape;218;p26"/>
            <p:cNvSpPr txBox="1"/>
            <p:nvPr/>
          </p:nvSpPr>
          <p:spPr>
            <a:xfrm rot="-2700000">
              <a:off x="513369" y="2600135"/>
              <a:ext cx="2242660" cy="44250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a:latin typeface="Roboto"/>
                  <a:ea typeface="Roboto"/>
                  <a:cs typeface="Roboto"/>
                  <a:sym typeface="Roboto"/>
                </a:rPr>
                <a:t>Pop out drop ceiling tiles, paint designs on </a:t>
              </a:r>
              <a:r>
                <a:rPr lang="en" sz="1200">
                  <a:latin typeface="Roboto"/>
                  <a:ea typeface="Roboto"/>
                  <a:cs typeface="Roboto"/>
                  <a:sym typeface="Roboto"/>
                </a:rPr>
                <a:t>them</a:t>
              </a:r>
              <a:r>
                <a:rPr lang="en" sz="1200">
                  <a:latin typeface="Roboto"/>
                  <a:ea typeface="Roboto"/>
                  <a:cs typeface="Roboto"/>
                  <a:sym typeface="Roboto"/>
                </a:rPr>
                <a:t>, and pop them back in</a:t>
              </a:r>
              <a:endParaRPr b="1" sz="1200">
                <a:latin typeface="Roboto"/>
                <a:ea typeface="Roboto"/>
                <a:cs typeface="Roboto"/>
                <a:sym typeface="Roboto"/>
              </a:endParaRPr>
            </a:p>
          </p:txBody>
        </p:sp>
        <p:sp>
          <p:nvSpPr>
            <p:cNvPr id="219" name="Google Shape;219;p26"/>
            <p:cNvSpPr/>
            <p:nvPr/>
          </p:nvSpPr>
          <p:spPr>
            <a:xfrm>
              <a:off x="167523" y="3362135"/>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85630"/>
                  </a:solidFill>
                  <a:latin typeface="Roboto"/>
                  <a:ea typeface="Roboto"/>
                  <a:cs typeface="Roboto"/>
                  <a:sym typeface="Roboto"/>
                </a:rPr>
                <a:t>1</a:t>
              </a:r>
              <a:endParaRPr b="1" sz="900">
                <a:solidFill>
                  <a:srgbClr val="085630"/>
                </a:solidFill>
                <a:latin typeface="Roboto"/>
                <a:ea typeface="Roboto"/>
                <a:cs typeface="Roboto"/>
                <a:sym typeface="Robot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7"/>
          <p:cNvSpPr/>
          <p:nvPr/>
        </p:nvSpPr>
        <p:spPr>
          <a:xfrm>
            <a:off x="-32700" y="0"/>
            <a:ext cx="2765400" cy="5143500"/>
          </a:xfrm>
          <a:prstGeom prst="rect">
            <a:avLst/>
          </a:prstGeom>
          <a:gradFill>
            <a:gsLst>
              <a:gs pos="0">
                <a:srgbClr val="DCECD5"/>
              </a:gs>
              <a:gs pos="100000">
                <a:srgbClr val="92BC8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6" name="Google Shape;226;p27"/>
          <p:cNvSpPr txBox="1"/>
          <p:nvPr/>
        </p:nvSpPr>
        <p:spPr>
          <a:xfrm>
            <a:off x="200400" y="2171400"/>
            <a:ext cx="2299200" cy="6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2"/>
                </a:solidFill>
              </a:rPr>
              <a:t>Ordering</a:t>
            </a:r>
            <a:r>
              <a:rPr b="1" lang="en" sz="2100">
                <a:solidFill>
                  <a:schemeClr val="dk2"/>
                </a:solidFill>
              </a:rPr>
              <a:t> decals</a:t>
            </a:r>
            <a:endParaRPr sz="2100">
              <a:solidFill>
                <a:schemeClr val="dk2"/>
              </a:solidFill>
            </a:endParaRPr>
          </a:p>
        </p:txBody>
      </p:sp>
      <p:pic>
        <p:nvPicPr>
          <p:cNvPr id="227" name="Google Shape;227;p27"/>
          <p:cNvPicPr preferRelativeResize="0"/>
          <p:nvPr/>
        </p:nvPicPr>
        <p:blipFill>
          <a:blip r:embed="rId3">
            <a:alphaModFix/>
          </a:blip>
          <a:stretch>
            <a:fillRect/>
          </a:stretch>
        </p:blipFill>
        <p:spPr>
          <a:xfrm>
            <a:off x="2885100" y="152400"/>
            <a:ext cx="4116974" cy="3066150"/>
          </a:xfrm>
          <a:prstGeom prst="rect">
            <a:avLst/>
          </a:prstGeom>
          <a:noFill/>
          <a:ln>
            <a:noFill/>
          </a:ln>
        </p:spPr>
      </p:pic>
      <p:sp>
        <p:nvSpPr>
          <p:cNvPr id="228" name="Google Shape;228;p27"/>
          <p:cNvSpPr txBox="1"/>
          <p:nvPr/>
        </p:nvSpPr>
        <p:spPr>
          <a:xfrm>
            <a:off x="3098750" y="3530875"/>
            <a:ext cx="5428200" cy="1191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Char char="●"/>
            </a:pPr>
            <a:r>
              <a:rPr lang="en" sz="1800">
                <a:solidFill>
                  <a:schemeClr val="dk2"/>
                </a:solidFill>
              </a:rPr>
              <a:t>Create a file with the images you’d like to make into decals in Adobe or Illustrator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Request the sizing, number needed, and the material you will use them on</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Send to print shop</a:t>
            </a:r>
            <a:endParaRPr sz="1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grpSp>
        <p:nvGrpSpPr>
          <p:cNvPr id="233" name="Google Shape;233;p28"/>
          <p:cNvGrpSpPr/>
          <p:nvPr/>
        </p:nvGrpSpPr>
        <p:grpSpPr>
          <a:xfrm>
            <a:off x="308838" y="2646125"/>
            <a:ext cx="3263100" cy="924600"/>
            <a:chOff x="308838" y="2646125"/>
            <a:chExt cx="3263100" cy="924600"/>
          </a:xfrm>
        </p:grpSpPr>
        <p:cxnSp>
          <p:nvCxnSpPr>
            <p:cNvPr id="234" name="Google Shape;234;p28"/>
            <p:cNvCxnSpPr/>
            <p:nvPr/>
          </p:nvCxnSpPr>
          <p:spPr>
            <a:xfrm rot="10800000">
              <a:off x="2641938" y="3108425"/>
              <a:ext cx="930000" cy="0"/>
            </a:xfrm>
            <a:prstGeom prst="straightConnector1">
              <a:avLst/>
            </a:prstGeom>
            <a:noFill/>
            <a:ln cap="flat" cmpd="sng" w="9525">
              <a:solidFill>
                <a:schemeClr val="dk1"/>
              </a:solidFill>
              <a:prstDash val="solid"/>
              <a:round/>
              <a:headEnd len="sm" w="sm" type="none"/>
              <a:tailEnd len="med" w="med" type="oval"/>
            </a:ln>
          </p:spPr>
        </p:cxnSp>
        <p:sp>
          <p:nvSpPr>
            <p:cNvPr id="235" name="Google Shape;235;p28"/>
            <p:cNvSpPr txBox="1"/>
            <p:nvPr/>
          </p:nvSpPr>
          <p:spPr>
            <a:xfrm>
              <a:off x="308838" y="2646125"/>
              <a:ext cx="2124000" cy="9246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1200">
                  <a:latin typeface="Roboto"/>
                  <a:ea typeface="Roboto"/>
                  <a:cs typeface="Roboto"/>
                  <a:sym typeface="Roboto"/>
                </a:rPr>
                <a:t>Math/Early Learning Experts</a:t>
              </a:r>
              <a:endParaRPr b="1" sz="1200">
                <a:latin typeface="Roboto"/>
                <a:ea typeface="Roboto"/>
                <a:cs typeface="Roboto"/>
                <a:sym typeface="Roboto"/>
              </a:endParaRPr>
            </a:p>
            <a:p>
              <a:pPr indent="0" lvl="0" marL="0" rtl="0" algn="r">
                <a:spcBef>
                  <a:spcPts val="0"/>
                </a:spcBef>
                <a:spcAft>
                  <a:spcPts val="0"/>
                </a:spcAft>
                <a:buNone/>
              </a:pPr>
              <a:r>
                <a:t/>
              </a:r>
              <a:endParaRPr b="1" sz="800">
                <a:latin typeface="Roboto"/>
                <a:ea typeface="Roboto"/>
                <a:cs typeface="Roboto"/>
                <a:sym typeface="Roboto"/>
              </a:endParaRPr>
            </a:p>
            <a:p>
              <a:pPr indent="0" lvl="0" marL="0" rtl="0" algn="r">
                <a:spcBef>
                  <a:spcPts val="0"/>
                </a:spcBef>
                <a:spcAft>
                  <a:spcPts val="1600"/>
                </a:spcAft>
                <a:buNone/>
              </a:pPr>
              <a:r>
                <a:rPr lang="en" sz="1000">
                  <a:latin typeface="Roboto"/>
                  <a:ea typeface="Roboto"/>
                  <a:cs typeface="Roboto"/>
                  <a:sym typeface="Roboto"/>
                </a:rPr>
                <a:t>Local teachers, partner </a:t>
              </a:r>
              <a:r>
                <a:rPr lang="en" sz="1000">
                  <a:latin typeface="Roboto"/>
                  <a:ea typeface="Roboto"/>
                  <a:cs typeface="Roboto"/>
                  <a:sym typeface="Roboto"/>
                </a:rPr>
                <a:t>organizations</a:t>
              </a:r>
              <a:r>
                <a:rPr lang="en" sz="1000">
                  <a:latin typeface="Roboto"/>
                  <a:ea typeface="Roboto"/>
                  <a:cs typeface="Roboto"/>
                  <a:sym typeface="Roboto"/>
                </a:rPr>
                <a:t>, or web resources can </a:t>
              </a:r>
              <a:r>
                <a:rPr lang="en" sz="1000">
                  <a:latin typeface="Roboto"/>
                  <a:ea typeface="Roboto"/>
                  <a:cs typeface="Roboto"/>
                  <a:sym typeface="Roboto"/>
                </a:rPr>
                <a:t>help you make sure concepts are accurate and age appropriate- they can also help you write talk prompts</a:t>
              </a:r>
              <a:endParaRPr b="1" sz="1000">
                <a:latin typeface="Roboto"/>
                <a:ea typeface="Roboto"/>
                <a:cs typeface="Roboto"/>
                <a:sym typeface="Roboto"/>
              </a:endParaRPr>
            </a:p>
          </p:txBody>
        </p:sp>
      </p:grpSp>
      <p:grpSp>
        <p:nvGrpSpPr>
          <p:cNvPr id="236" name="Google Shape;236;p28"/>
          <p:cNvGrpSpPr/>
          <p:nvPr/>
        </p:nvGrpSpPr>
        <p:grpSpPr>
          <a:xfrm>
            <a:off x="4657738" y="3698475"/>
            <a:ext cx="4162750" cy="924600"/>
            <a:chOff x="4657738" y="3698475"/>
            <a:chExt cx="4162750" cy="924600"/>
          </a:xfrm>
        </p:grpSpPr>
        <p:cxnSp>
          <p:nvCxnSpPr>
            <p:cNvPr id="237" name="Google Shape;237;p28"/>
            <p:cNvCxnSpPr/>
            <p:nvPr/>
          </p:nvCxnSpPr>
          <p:spPr>
            <a:xfrm>
              <a:off x="4657738" y="3854000"/>
              <a:ext cx="1838700" cy="0"/>
            </a:xfrm>
            <a:prstGeom prst="straightConnector1">
              <a:avLst/>
            </a:prstGeom>
            <a:noFill/>
            <a:ln cap="flat" cmpd="sng" w="9525">
              <a:solidFill>
                <a:schemeClr val="dk1"/>
              </a:solidFill>
              <a:prstDash val="solid"/>
              <a:round/>
              <a:headEnd len="sm" w="sm" type="none"/>
              <a:tailEnd len="med" w="med" type="oval"/>
            </a:ln>
          </p:spPr>
        </p:cxnSp>
        <p:sp>
          <p:nvSpPr>
            <p:cNvPr id="238" name="Google Shape;238;p28"/>
            <p:cNvSpPr txBox="1"/>
            <p:nvPr/>
          </p:nvSpPr>
          <p:spPr>
            <a:xfrm>
              <a:off x="6696488" y="3698475"/>
              <a:ext cx="2124000" cy="92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Artists/Designers</a:t>
              </a:r>
              <a:endParaRPr b="1" sz="12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1000">
                  <a:latin typeface="Roboto"/>
                  <a:ea typeface="Roboto"/>
                  <a:cs typeface="Roboto"/>
                  <a:sym typeface="Roboto"/>
                </a:rPr>
                <a:t>Can help design graphics that are colorful and aesthetically pleasing, according to themes, and coordinate with print shop.</a:t>
              </a:r>
              <a:endParaRPr b="1" sz="1000">
                <a:latin typeface="Roboto"/>
                <a:ea typeface="Roboto"/>
                <a:cs typeface="Roboto"/>
                <a:sym typeface="Roboto"/>
              </a:endParaRPr>
            </a:p>
          </p:txBody>
        </p:sp>
      </p:grpSp>
      <p:grpSp>
        <p:nvGrpSpPr>
          <p:cNvPr id="239" name="Google Shape;239;p28"/>
          <p:cNvGrpSpPr/>
          <p:nvPr/>
        </p:nvGrpSpPr>
        <p:grpSpPr>
          <a:xfrm>
            <a:off x="308838" y="1242975"/>
            <a:ext cx="3558375" cy="924600"/>
            <a:chOff x="308838" y="1242975"/>
            <a:chExt cx="3558375" cy="924600"/>
          </a:xfrm>
        </p:grpSpPr>
        <p:cxnSp>
          <p:nvCxnSpPr>
            <p:cNvPr id="240" name="Google Shape;240;p28"/>
            <p:cNvCxnSpPr/>
            <p:nvPr/>
          </p:nvCxnSpPr>
          <p:spPr>
            <a:xfrm rot="10800000">
              <a:off x="2642013" y="1654113"/>
              <a:ext cx="1225200" cy="0"/>
            </a:xfrm>
            <a:prstGeom prst="straightConnector1">
              <a:avLst/>
            </a:prstGeom>
            <a:noFill/>
            <a:ln cap="flat" cmpd="sng" w="9525">
              <a:solidFill>
                <a:schemeClr val="dk1"/>
              </a:solidFill>
              <a:prstDash val="solid"/>
              <a:round/>
              <a:headEnd len="sm" w="sm" type="none"/>
              <a:tailEnd len="med" w="med" type="oval"/>
            </a:ln>
          </p:spPr>
        </p:cxnSp>
        <p:sp>
          <p:nvSpPr>
            <p:cNvPr id="241" name="Google Shape;241;p28"/>
            <p:cNvSpPr txBox="1"/>
            <p:nvPr/>
          </p:nvSpPr>
          <p:spPr>
            <a:xfrm>
              <a:off x="308838" y="1242975"/>
              <a:ext cx="2124000" cy="92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200">
                  <a:latin typeface="Roboto"/>
                  <a:ea typeface="Roboto"/>
                  <a:cs typeface="Roboto"/>
                  <a:sym typeface="Roboto"/>
                </a:rPr>
                <a:t>Families</a:t>
              </a:r>
              <a:endParaRPr b="1" sz="1200">
                <a:latin typeface="Roboto"/>
                <a:ea typeface="Roboto"/>
                <a:cs typeface="Roboto"/>
                <a:sym typeface="Roboto"/>
              </a:endParaRPr>
            </a:p>
            <a:p>
              <a:pPr indent="0" lvl="0" marL="0" rtl="0" algn="r">
                <a:spcBef>
                  <a:spcPts val="0"/>
                </a:spcBef>
                <a:spcAft>
                  <a:spcPts val="0"/>
                </a:spcAft>
                <a:buNone/>
              </a:pPr>
              <a:r>
                <a:rPr lang="en" sz="1000">
                  <a:latin typeface="Roboto"/>
                  <a:ea typeface="Roboto"/>
                  <a:cs typeface="Roboto"/>
                  <a:sym typeface="Roboto"/>
                </a:rPr>
                <a:t>Families and children who visit the clinic will tell you what they enjoy and want to interact with</a:t>
              </a:r>
              <a:endParaRPr sz="1000">
                <a:latin typeface="Roboto"/>
                <a:ea typeface="Roboto"/>
                <a:cs typeface="Roboto"/>
                <a:sym typeface="Roboto"/>
              </a:endParaRPr>
            </a:p>
            <a:p>
              <a:pPr indent="0" lvl="0" marL="0" rtl="0" algn="r">
                <a:spcBef>
                  <a:spcPts val="0"/>
                </a:spcBef>
                <a:spcAft>
                  <a:spcPts val="0"/>
                </a:spcAft>
                <a:buNone/>
              </a:pPr>
              <a:r>
                <a:t/>
              </a:r>
              <a:endParaRPr b="1" sz="800">
                <a:latin typeface="Roboto"/>
                <a:ea typeface="Roboto"/>
                <a:cs typeface="Roboto"/>
                <a:sym typeface="Roboto"/>
              </a:endParaRPr>
            </a:p>
            <a:p>
              <a:pPr indent="0" lvl="0" marL="0" rtl="0" algn="r">
                <a:spcBef>
                  <a:spcPts val="0"/>
                </a:spcBef>
                <a:spcAft>
                  <a:spcPts val="1600"/>
                </a:spcAft>
                <a:buNone/>
              </a:pPr>
              <a:r>
                <a:t/>
              </a:r>
              <a:endParaRPr b="1" sz="800">
                <a:latin typeface="Roboto"/>
                <a:ea typeface="Roboto"/>
                <a:cs typeface="Roboto"/>
                <a:sym typeface="Roboto"/>
              </a:endParaRPr>
            </a:p>
          </p:txBody>
        </p:sp>
      </p:grpSp>
      <p:grpSp>
        <p:nvGrpSpPr>
          <p:cNvPr id="242" name="Google Shape;242;p28"/>
          <p:cNvGrpSpPr/>
          <p:nvPr/>
        </p:nvGrpSpPr>
        <p:grpSpPr>
          <a:xfrm>
            <a:off x="5209838" y="1076325"/>
            <a:ext cx="3610650" cy="924600"/>
            <a:chOff x="5209838" y="1076325"/>
            <a:chExt cx="3610650" cy="924600"/>
          </a:xfrm>
        </p:grpSpPr>
        <p:sp>
          <p:nvSpPr>
            <p:cNvPr id="243" name="Google Shape;243;p28"/>
            <p:cNvSpPr txBox="1"/>
            <p:nvPr/>
          </p:nvSpPr>
          <p:spPr>
            <a:xfrm>
              <a:off x="6696488" y="1076325"/>
              <a:ext cx="2124000" cy="92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Clinicians</a:t>
              </a:r>
              <a:endParaRPr b="1" sz="12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1000">
                  <a:latin typeface="Roboto"/>
                  <a:ea typeface="Roboto"/>
                  <a:cs typeface="Roboto"/>
                  <a:sym typeface="Roboto"/>
                </a:rPr>
                <a:t>Everyone who participates in an appointment can share ideas about where installations should go to </a:t>
              </a:r>
              <a:r>
                <a:rPr lang="en" sz="1000">
                  <a:latin typeface="Roboto"/>
                  <a:ea typeface="Roboto"/>
                  <a:cs typeface="Roboto"/>
                  <a:sym typeface="Roboto"/>
                </a:rPr>
                <a:t>help with wayfinding and spurring conversations, and to give design opinions</a:t>
              </a:r>
              <a:endParaRPr b="1" sz="1000">
                <a:latin typeface="Roboto"/>
                <a:ea typeface="Roboto"/>
                <a:cs typeface="Roboto"/>
                <a:sym typeface="Roboto"/>
              </a:endParaRPr>
            </a:p>
          </p:txBody>
        </p:sp>
        <p:cxnSp>
          <p:nvCxnSpPr>
            <p:cNvPr id="244" name="Google Shape;244;p28"/>
            <p:cNvCxnSpPr/>
            <p:nvPr/>
          </p:nvCxnSpPr>
          <p:spPr>
            <a:xfrm>
              <a:off x="5209838" y="1654113"/>
              <a:ext cx="1286700" cy="0"/>
            </a:xfrm>
            <a:prstGeom prst="straightConnector1">
              <a:avLst/>
            </a:prstGeom>
            <a:noFill/>
            <a:ln cap="flat" cmpd="sng" w="9525">
              <a:solidFill>
                <a:schemeClr val="dk1"/>
              </a:solidFill>
              <a:prstDash val="solid"/>
              <a:round/>
              <a:headEnd len="sm" w="sm" type="none"/>
              <a:tailEnd len="med" w="med" type="oval"/>
            </a:ln>
          </p:spPr>
        </p:cxnSp>
      </p:grpSp>
      <p:grpSp>
        <p:nvGrpSpPr>
          <p:cNvPr id="245" name="Google Shape;245;p28"/>
          <p:cNvGrpSpPr/>
          <p:nvPr/>
        </p:nvGrpSpPr>
        <p:grpSpPr>
          <a:xfrm>
            <a:off x="5610288" y="2499450"/>
            <a:ext cx="3210200" cy="924600"/>
            <a:chOff x="5610288" y="2499450"/>
            <a:chExt cx="3210200" cy="924600"/>
          </a:xfrm>
        </p:grpSpPr>
        <p:cxnSp>
          <p:nvCxnSpPr>
            <p:cNvPr id="246" name="Google Shape;246;p28"/>
            <p:cNvCxnSpPr/>
            <p:nvPr/>
          </p:nvCxnSpPr>
          <p:spPr>
            <a:xfrm>
              <a:off x="5610288" y="2775650"/>
              <a:ext cx="886200" cy="0"/>
            </a:xfrm>
            <a:prstGeom prst="straightConnector1">
              <a:avLst/>
            </a:prstGeom>
            <a:noFill/>
            <a:ln cap="flat" cmpd="sng" w="9525">
              <a:solidFill>
                <a:schemeClr val="dk1"/>
              </a:solidFill>
              <a:prstDash val="solid"/>
              <a:round/>
              <a:headEnd len="sm" w="sm" type="none"/>
              <a:tailEnd len="med" w="med" type="oval"/>
            </a:ln>
          </p:spPr>
        </p:cxnSp>
        <p:sp>
          <p:nvSpPr>
            <p:cNvPr id="247" name="Google Shape;247;p28"/>
            <p:cNvSpPr txBox="1"/>
            <p:nvPr/>
          </p:nvSpPr>
          <p:spPr>
            <a:xfrm>
              <a:off x="6696488" y="2499450"/>
              <a:ext cx="2124000" cy="92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Facilities and Front Desk</a:t>
              </a:r>
              <a:endParaRPr b="1" sz="12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1000">
                  <a:latin typeface="Roboto"/>
                  <a:ea typeface="Roboto"/>
                  <a:cs typeface="Roboto"/>
                  <a:sym typeface="Roboto"/>
                </a:rPr>
                <a:t>These staff members will be able to address materials and upkeep questions, as well as give feedback about where they would and would not want children to be while waiting</a:t>
              </a:r>
              <a:endParaRPr b="1" sz="1000">
                <a:latin typeface="Roboto"/>
                <a:ea typeface="Roboto"/>
                <a:cs typeface="Roboto"/>
                <a:sym typeface="Roboto"/>
              </a:endParaRPr>
            </a:p>
          </p:txBody>
        </p:sp>
      </p:grpSp>
      <p:sp>
        <p:nvSpPr>
          <p:cNvPr id="248" name="Google Shape;248;p28"/>
          <p:cNvSpPr/>
          <p:nvPr/>
        </p:nvSpPr>
        <p:spPr>
          <a:xfrm>
            <a:off x="0" y="0"/>
            <a:ext cx="9299700" cy="577800"/>
          </a:xfrm>
          <a:prstGeom prst="rect">
            <a:avLst/>
          </a:prstGeom>
          <a:gradFill>
            <a:gsLst>
              <a:gs pos="0">
                <a:srgbClr val="DCECD5"/>
              </a:gs>
              <a:gs pos="100000">
                <a:srgbClr val="92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9" name="Google Shape;249;p28"/>
          <p:cNvSpPr txBox="1"/>
          <p:nvPr/>
        </p:nvSpPr>
        <p:spPr>
          <a:xfrm>
            <a:off x="182038" y="0"/>
            <a:ext cx="8509800" cy="6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2"/>
                </a:solidFill>
              </a:rPr>
              <a:t>Who</a:t>
            </a:r>
            <a:r>
              <a:rPr lang="en" sz="2100">
                <a:solidFill>
                  <a:schemeClr val="dk2"/>
                </a:solidFill>
              </a:rPr>
              <a:t> should be at the table in the design process?</a:t>
            </a:r>
            <a:endParaRPr sz="2100">
              <a:solidFill>
                <a:schemeClr val="dk2"/>
              </a:solidFill>
            </a:endParaRPr>
          </a:p>
        </p:txBody>
      </p:sp>
      <p:grpSp>
        <p:nvGrpSpPr>
          <p:cNvPr id="250" name="Google Shape;250;p28"/>
          <p:cNvGrpSpPr/>
          <p:nvPr/>
        </p:nvGrpSpPr>
        <p:grpSpPr>
          <a:xfrm>
            <a:off x="2601236" y="654951"/>
            <a:ext cx="3922200" cy="3915924"/>
            <a:chOff x="2610905" y="610653"/>
            <a:chExt cx="3922200" cy="3922200"/>
          </a:xfrm>
        </p:grpSpPr>
        <p:sp>
          <p:nvSpPr>
            <p:cNvPr id="251" name="Google Shape;251;p28"/>
            <p:cNvSpPr/>
            <p:nvPr/>
          </p:nvSpPr>
          <p:spPr>
            <a:xfrm rot="-4980021">
              <a:off x="3204123" y="1186472"/>
              <a:ext cx="2771960" cy="2771960"/>
            </a:xfrm>
            <a:prstGeom prst="blockArc">
              <a:avLst>
                <a:gd fmla="val 12602522" name="adj1"/>
                <a:gd fmla="val 16867657" name="adj2"/>
                <a:gd fmla="val 20844" name="adj3"/>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8"/>
            <p:cNvSpPr/>
            <p:nvPr/>
          </p:nvSpPr>
          <p:spPr>
            <a:xfrm rot="7920309">
              <a:off x="3183402" y="1183149"/>
              <a:ext cx="2777207" cy="2777207"/>
            </a:xfrm>
            <a:prstGeom prst="blockArc">
              <a:avLst>
                <a:gd fmla="val 12602522" name="adj1"/>
                <a:gd fmla="val 16867657" name="adj2"/>
                <a:gd fmla="val 20844" name="adj3"/>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8"/>
            <p:cNvSpPr/>
            <p:nvPr/>
          </p:nvSpPr>
          <p:spPr>
            <a:xfrm rot="3600063">
              <a:off x="3186335" y="1195681"/>
              <a:ext cx="2777488" cy="2777488"/>
            </a:xfrm>
            <a:prstGeom prst="blockArc">
              <a:avLst>
                <a:gd fmla="val 12602522" name="adj1"/>
                <a:gd fmla="val 16867657" name="adj2"/>
                <a:gd fmla="val 20844" name="adj3"/>
              </a:avLst>
            </a:prstGeom>
            <a:solidFill>
              <a:srgbClr val="2068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8"/>
            <p:cNvSpPr/>
            <p:nvPr/>
          </p:nvSpPr>
          <p:spPr>
            <a:xfrm rot="4024705">
              <a:off x="5326681" y="1940898"/>
              <a:ext cx="578477" cy="579147"/>
            </a:xfrm>
            <a:prstGeom prst="pie">
              <a:avLst>
                <a:gd fmla="val 6190354" name="adj1"/>
                <a:gd fmla="val 14996165" name="adj2"/>
              </a:avLst>
            </a:prstGeom>
            <a:solidFill>
              <a:srgbClr val="20680A"/>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8"/>
            <p:cNvSpPr/>
            <p:nvPr/>
          </p:nvSpPr>
          <p:spPr>
            <a:xfrm rot="-6816027">
              <a:off x="5326729" y="1940918"/>
              <a:ext cx="578485" cy="579035"/>
            </a:xfrm>
            <a:prstGeom prst="pie">
              <a:avLst>
                <a:gd fmla="val 4028252" name="adj1"/>
                <a:gd fmla="val 17183677" name="adj2"/>
              </a:avLst>
            </a:prstGeom>
            <a:solidFill>
              <a:srgbClr val="2068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8"/>
            <p:cNvSpPr/>
            <p:nvPr/>
          </p:nvSpPr>
          <p:spPr>
            <a:xfrm rot="-9359762">
              <a:off x="3193941" y="1176205"/>
              <a:ext cx="2777287" cy="2777287"/>
            </a:xfrm>
            <a:prstGeom prst="blockArc">
              <a:avLst>
                <a:gd fmla="val 12602522" name="adj1"/>
                <a:gd fmla="val 16867657" name="adj2"/>
                <a:gd fmla="val 20844" name="adj3"/>
              </a:avLst>
            </a:prstGeom>
            <a:solidFill>
              <a:srgbClr val="5F7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
            <p:cNvSpPr/>
            <p:nvPr/>
          </p:nvSpPr>
          <p:spPr>
            <a:xfrm rot="-8936366">
              <a:off x="3659126" y="3173505"/>
              <a:ext cx="578551" cy="578963"/>
            </a:xfrm>
            <a:prstGeom prst="pie">
              <a:avLst>
                <a:gd fmla="val 6190354" name="adj1"/>
                <a:gd fmla="val 14996165" name="adj2"/>
              </a:avLst>
            </a:prstGeom>
            <a:solidFill>
              <a:srgbClr val="5F7C30"/>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
            <p:cNvSpPr/>
            <p:nvPr/>
          </p:nvSpPr>
          <p:spPr>
            <a:xfrm rot="1824498">
              <a:off x="3659375" y="3173497"/>
              <a:ext cx="578475" cy="578885"/>
            </a:xfrm>
            <a:prstGeom prst="pie">
              <a:avLst>
                <a:gd fmla="val 4028252" name="adj1"/>
                <a:gd fmla="val 17183677" name="adj2"/>
              </a:avLst>
            </a:prstGeom>
            <a:solidFill>
              <a:srgbClr val="5F7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p:nvPr/>
          </p:nvSpPr>
          <p:spPr>
            <a:xfrm rot="-600092">
              <a:off x="3198852" y="1195456"/>
              <a:ext cx="2777611" cy="2777611"/>
            </a:xfrm>
            <a:prstGeom prst="blockArc">
              <a:avLst>
                <a:gd fmla="val 12513247" name="adj1"/>
                <a:gd fmla="val 16867657" name="adj2"/>
                <a:gd fmla="val 20844" name="adj3"/>
              </a:avLst>
            </a:prstGeom>
            <a:solidFill>
              <a:srgbClr val="0C8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8"/>
            <p:cNvSpPr/>
            <p:nvPr/>
          </p:nvSpPr>
          <p:spPr>
            <a:xfrm rot="-176551">
              <a:off x="4312105" y="1195442"/>
              <a:ext cx="578563" cy="579162"/>
            </a:xfrm>
            <a:prstGeom prst="pie">
              <a:avLst>
                <a:gd fmla="val 6190354" name="adj1"/>
                <a:gd fmla="val 14996165" name="adj2"/>
              </a:avLst>
            </a:prstGeom>
            <a:solidFill>
              <a:srgbClr val="0B7743"/>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8"/>
            <p:cNvSpPr/>
            <p:nvPr/>
          </p:nvSpPr>
          <p:spPr>
            <a:xfrm rot="10584085">
              <a:off x="4312088" y="1195622"/>
              <a:ext cx="578340" cy="578939"/>
            </a:xfrm>
            <a:prstGeom prst="pie">
              <a:avLst>
                <a:gd fmla="val 4028252" name="adj1"/>
                <a:gd fmla="val 17183677" name="adj2"/>
              </a:avLst>
            </a:prstGeom>
            <a:solidFill>
              <a:srgbClr val="0B7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8"/>
            <p:cNvSpPr/>
            <p:nvPr/>
          </p:nvSpPr>
          <p:spPr>
            <a:xfrm rot="8344778">
              <a:off x="4940929" y="3162886"/>
              <a:ext cx="578465" cy="578888"/>
            </a:xfrm>
            <a:prstGeom prst="pie">
              <a:avLst>
                <a:gd fmla="val 6190354" name="adj1"/>
                <a:gd fmla="val 14996165" name="adj2"/>
              </a:avLst>
            </a:prstGeom>
            <a:solidFill>
              <a:srgbClr val="D9EAD3"/>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8"/>
            <p:cNvSpPr/>
            <p:nvPr/>
          </p:nvSpPr>
          <p:spPr>
            <a:xfrm rot="-2495643">
              <a:off x="4941000" y="3162728"/>
              <a:ext cx="578445" cy="579093"/>
            </a:xfrm>
            <a:prstGeom prst="pie">
              <a:avLst>
                <a:gd fmla="val 4028252" name="adj1"/>
                <a:gd fmla="val 17183677" name="adj2"/>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8"/>
            <p:cNvSpPr/>
            <p:nvPr/>
          </p:nvSpPr>
          <p:spPr>
            <a:xfrm rot="-4556960">
              <a:off x="3257335" y="1939059"/>
              <a:ext cx="578302" cy="578957"/>
            </a:xfrm>
            <a:prstGeom prst="pie">
              <a:avLst>
                <a:gd fmla="val 6190354" name="adj1"/>
                <a:gd fmla="val 14996165" name="adj2"/>
              </a:avLst>
            </a:prstGeom>
            <a:solidFill>
              <a:srgbClr val="B6D7A8"/>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8"/>
            <p:cNvSpPr/>
            <p:nvPr/>
          </p:nvSpPr>
          <p:spPr>
            <a:xfrm rot="6204541">
              <a:off x="3257468" y="1938977"/>
              <a:ext cx="578264" cy="578917"/>
            </a:xfrm>
            <a:prstGeom prst="pie">
              <a:avLst>
                <a:gd fmla="val 4028252" name="adj1"/>
                <a:gd fmla="val 17183677" name="adj2"/>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8"/>
            <p:cNvSpPr txBox="1"/>
            <p:nvPr/>
          </p:nvSpPr>
          <p:spPr>
            <a:xfrm>
              <a:off x="4341900" y="1271896"/>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05</a:t>
              </a:r>
              <a:endParaRPr b="1" sz="1600">
                <a:solidFill>
                  <a:srgbClr val="FFFFFF"/>
                </a:solidFill>
                <a:latin typeface="Roboto"/>
                <a:ea typeface="Roboto"/>
                <a:cs typeface="Roboto"/>
                <a:sym typeface="Roboto"/>
              </a:endParaRPr>
            </a:p>
          </p:txBody>
        </p:sp>
        <p:sp>
          <p:nvSpPr>
            <p:cNvPr id="267" name="Google Shape;267;p28"/>
            <p:cNvSpPr txBox="1"/>
            <p:nvPr/>
          </p:nvSpPr>
          <p:spPr>
            <a:xfrm>
              <a:off x="3274219" y="2018364"/>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01</a:t>
              </a:r>
              <a:endParaRPr b="1" sz="1600">
                <a:solidFill>
                  <a:srgbClr val="FFFFFF"/>
                </a:solidFill>
                <a:latin typeface="Roboto"/>
                <a:ea typeface="Roboto"/>
                <a:cs typeface="Roboto"/>
                <a:sym typeface="Roboto"/>
              </a:endParaRPr>
            </a:p>
          </p:txBody>
        </p:sp>
        <p:sp>
          <p:nvSpPr>
            <p:cNvPr id="268" name="Google Shape;268;p28"/>
            <p:cNvSpPr txBox="1"/>
            <p:nvPr/>
          </p:nvSpPr>
          <p:spPr>
            <a:xfrm>
              <a:off x="3685317" y="3247321"/>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02</a:t>
              </a:r>
              <a:endParaRPr b="1" sz="1600">
                <a:solidFill>
                  <a:srgbClr val="FFFFFF"/>
                </a:solidFill>
                <a:latin typeface="Roboto"/>
                <a:ea typeface="Roboto"/>
                <a:cs typeface="Roboto"/>
                <a:sym typeface="Roboto"/>
              </a:endParaRPr>
            </a:p>
          </p:txBody>
        </p:sp>
        <p:sp>
          <p:nvSpPr>
            <p:cNvPr id="269" name="Google Shape;269;p28"/>
            <p:cNvSpPr txBox="1"/>
            <p:nvPr/>
          </p:nvSpPr>
          <p:spPr>
            <a:xfrm>
              <a:off x="4955323" y="3247321"/>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03</a:t>
              </a:r>
              <a:endParaRPr b="1" sz="1600">
                <a:solidFill>
                  <a:srgbClr val="FFFFFF"/>
                </a:solidFill>
                <a:latin typeface="Roboto"/>
                <a:ea typeface="Roboto"/>
                <a:cs typeface="Roboto"/>
                <a:sym typeface="Roboto"/>
              </a:endParaRPr>
            </a:p>
          </p:txBody>
        </p:sp>
        <p:sp>
          <p:nvSpPr>
            <p:cNvPr id="270" name="Google Shape;270;p28"/>
            <p:cNvSpPr txBox="1"/>
            <p:nvPr/>
          </p:nvSpPr>
          <p:spPr>
            <a:xfrm>
              <a:off x="5364737" y="2018364"/>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04</a:t>
              </a:r>
              <a:endParaRPr b="1" sz="1600">
                <a:solidFill>
                  <a:srgbClr val="FFFFFF"/>
                </a:solidFill>
                <a:latin typeface="Roboto"/>
                <a:ea typeface="Roboto"/>
                <a:cs typeface="Roboto"/>
                <a:sym typeface="Roboto"/>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29"/>
          <p:cNvPicPr preferRelativeResize="0"/>
          <p:nvPr/>
        </p:nvPicPr>
        <p:blipFill>
          <a:blip r:embed="rId3">
            <a:alphaModFix/>
          </a:blip>
          <a:stretch>
            <a:fillRect/>
          </a:stretch>
        </p:blipFill>
        <p:spPr>
          <a:xfrm>
            <a:off x="919163" y="1050888"/>
            <a:ext cx="7305675" cy="3286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0"/>
          <p:cNvSpPr txBox="1"/>
          <p:nvPr>
            <p:ph idx="1" type="body"/>
          </p:nvPr>
        </p:nvSpPr>
        <p:spPr>
          <a:xfrm>
            <a:off x="2781125" y="395423"/>
            <a:ext cx="7886700" cy="2007600"/>
          </a:xfrm>
          <a:prstGeom prst="rect">
            <a:avLst/>
          </a:prstGeom>
        </p:spPr>
        <p:txBody>
          <a:bodyPr anchorCtr="0" anchor="t" bIns="34275" lIns="68575" spcFirstLastPara="1" rIns="68575" wrap="square" tIns="34275">
            <a:normAutofit/>
          </a:bodyPr>
          <a:lstStyle/>
          <a:p>
            <a:pPr indent="-317500" lvl="0" marL="457200" rtl="0" algn="l">
              <a:spcBef>
                <a:spcPts val="800"/>
              </a:spcBef>
              <a:spcAft>
                <a:spcPts val="0"/>
              </a:spcAft>
              <a:buSzPts val="1400"/>
              <a:buChar char="●"/>
            </a:pPr>
            <a:r>
              <a:rPr lang="en"/>
              <a:t>Check out our </a:t>
            </a:r>
            <a:r>
              <a:rPr lang="en" u="sng">
                <a:solidFill>
                  <a:schemeClr val="hlink"/>
                </a:solidFill>
                <a:hlinkClick r:id="rId3"/>
              </a:rPr>
              <a:t>playbook</a:t>
            </a:r>
            <a:r>
              <a:rPr lang="en"/>
              <a:t>!</a:t>
            </a:r>
            <a:endParaRPr/>
          </a:p>
          <a:p>
            <a:pPr indent="-317500" lvl="0" marL="457200" rtl="0" algn="l">
              <a:spcBef>
                <a:spcPts val="0"/>
              </a:spcBef>
              <a:spcAft>
                <a:spcPts val="0"/>
              </a:spcAft>
              <a:buSzPts val="1400"/>
              <a:buChar char="●"/>
            </a:pPr>
            <a:r>
              <a:rPr lang="en"/>
              <a:t>Have more questions?</a:t>
            </a:r>
            <a:endParaRPr/>
          </a:p>
          <a:p>
            <a:pPr indent="-317500" lvl="1" marL="914400" rtl="0" algn="l">
              <a:spcBef>
                <a:spcPts val="0"/>
              </a:spcBef>
              <a:spcAft>
                <a:spcPts val="0"/>
              </a:spcAft>
              <a:buSzPts val="1400"/>
              <a:buChar char="○"/>
            </a:pPr>
            <a:r>
              <a:rPr lang="en"/>
              <a:t>Reach out to us!</a:t>
            </a:r>
            <a:endParaRPr/>
          </a:p>
          <a:p>
            <a:pPr indent="-317500" lvl="2" marL="1371600" rtl="0" algn="l">
              <a:spcBef>
                <a:spcPts val="0"/>
              </a:spcBef>
              <a:spcAft>
                <a:spcPts val="0"/>
              </a:spcAft>
              <a:buSzPts val="1400"/>
              <a:buChar char="■"/>
            </a:pPr>
            <a:r>
              <a:rPr lang="en" u="sng">
                <a:solidFill>
                  <a:schemeClr val="hlink"/>
                </a:solidFill>
                <a:hlinkClick r:id="rId4"/>
              </a:rPr>
              <a:t>eric.dearing@bc.edu</a:t>
            </a:r>
            <a:r>
              <a:rPr lang="en"/>
              <a:t>, </a:t>
            </a:r>
            <a:r>
              <a:rPr lang="en" u="sng">
                <a:solidFill>
                  <a:schemeClr val="hlink"/>
                </a:solidFill>
                <a:hlinkClick r:id="rId5"/>
              </a:rPr>
              <a:t>sara.schnitzer@bc.edu</a:t>
            </a:r>
            <a:endParaRPr/>
          </a:p>
          <a:p>
            <a:pPr indent="0" lvl="0" marL="1371600" rtl="0" algn="l">
              <a:spcBef>
                <a:spcPts val="1200"/>
              </a:spcBef>
              <a:spcAft>
                <a:spcPts val="1200"/>
              </a:spcAft>
              <a:buNone/>
            </a:pPr>
            <a:r>
              <a:t/>
            </a:r>
            <a:endParaRPr/>
          </a:p>
        </p:txBody>
      </p:sp>
      <p:sp>
        <p:nvSpPr>
          <p:cNvPr id="281" name="Google Shape;281;p30"/>
          <p:cNvSpPr/>
          <p:nvPr/>
        </p:nvSpPr>
        <p:spPr>
          <a:xfrm>
            <a:off x="-32700" y="0"/>
            <a:ext cx="2765400" cy="5143500"/>
          </a:xfrm>
          <a:prstGeom prst="rect">
            <a:avLst/>
          </a:prstGeom>
          <a:gradFill>
            <a:gsLst>
              <a:gs pos="0">
                <a:srgbClr val="DCECD5"/>
              </a:gs>
              <a:gs pos="100000">
                <a:srgbClr val="92BC8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 name="Google Shape;282;p30"/>
          <p:cNvSpPr txBox="1"/>
          <p:nvPr/>
        </p:nvSpPr>
        <p:spPr>
          <a:xfrm>
            <a:off x="200400" y="1673675"/>
            <a:ext cx="2299200" cy="6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2"/>
                </a:solidFill>
              </a:rPr>
              <a:t>Are you ready to bring playful family math to your clinic?</a:t>
            </a:r>
            <a:endParaRPr sz="2100">
              <a:solidFill>
                <a:schemeClr val="dk2"/>
              </a:solidFill>
            </a:endParaRPr>
          </a:p>
        </p:txBody>
      </p:sp>
      <p:pic>
        <p:nvPicPr>
          <p:cNvPr id="283" name="Google Shape;283;p30"/>
          <p:cNvPicPr preferRelativeResize="0"/>
          <p:nvPr/>
        </p:nvPicPr>
        <p:blipFill>
          <a:blip r:embed="rId6">
            <a:alphaModFix/>
          </a:blip>
          <a:stretch>
            <a:fillRect/>
          </a:stretch>
        </p:blipFill>
        <p:spPr>
          <a:xfrm>
            <a:off x="3706325" y="4099848"/>
            <a:ext cx="4305300" cy="857250"/>
          </a:xfrm>
          <a:prstGeom prst="rect">
            <a:avLst/>
          </a:prstGeom>
          <a:noFill/>
          <a:ln>
            <a:noFill/>
          </a:ln>
        </p:spPr>
      </p:pic>
      <p:pic>
        <p:nvPicPr>
          <p:cNvPr id="284" name="Google Shape;284;p30"/>
          <p:cNvPicPr preferRelativeResize="0"/>
          <p:nvPr/>
        </p:nvPicPr>
        <p:blipFill>
          <a:blip r:embed="rId7">
            <a:alphaModFix/>
          </a:blip>
          <a:stretch>
            <a:fillRect/>
          </a:stretch>
        </p:blipFill>
        <p:spPr>
          <a:xfrm>
            <a:off x="3740013" y="1482550"/>
            <a:ext cx="4237912" cy="2770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p:nvPr/>
        </p:nvSpPr>
        <p:spPr>
          <a:xfrm>
            <a:off x="-32700" y="0"/>
            <a:ext cx="2765400" cy="5143500"/>
          </a:xfrm>
          <a:prstGeom prst="rect">
            <a:avLst/>
          </a:prstGeom>
          <a:gradFill>
            <a:gsLst>
              <a:gs pos="0">
                <a:srgbClr val="DCECD5"/>
              </a:gs>
              <a:gs pos="100000">
                <a:srgbClr val="92BC8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 name="Google Shape;72;p15"/>
          <p:cNvSpPr txBox="1"/>
          <p:nvPr/>
        </p:nvSpPr>
        <p:spPr>
          <a:xfrm>
            <a:off x="67050" y="408700"/>
            <a:ext cx="2565900" cy="6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2"/>
                </a:solidFill>
              </a:rPr>
              <a:t>Why</a:t>
            </a:r>
            <a:r>
              <a:rPr lang="en" sz="2100">
                <a:solidFill>
                  <a:schemeClr val="dk2"/>
                </a:solidFill>
              </a:rPr>
              <a:t> build playful early math into your clinic?</a:t>
            </a:r>
            <a:endParaRPr sz="2100">
              <a:solidFill>
                <a:schemeClr val="dk2"/>
              </a:solidFill>
            </a:endParaRPr>
          </a:p>
          <a:p>
            <a:pPr indent="0" lvl="0" marL="0" rtl="0" algn="l">
              <a:spcBef>
                <a:spcPts val="0"/>
              </a:spcBef>
              <a:spcAft>
                <a:spcPts val="0"/>
              </a:spcAft>
              <a:buNone/>
            </a:pPr>
            <a:r>
              <a:t/>
            </a:r>
            <a:endParaRPr sz="2100">
              <a:solidFill>
                <a:schemeClr val="dk2"/>
              </a:solidFill>
            </a:endParaRPr>
          </a:p>
          <a:p>
            <a:pPr indent="0" lvl="0" marL="0" rtl="0" algn="l">
              <a:spcBef>
                <a:spcPts val="0"/>
              </a:spcBef>
              <a:spcAft>
                <a:spcPts val="0"/>
              </a:spcAft>
              <a:buNone/>
            </a:pPr>
            <a:r>
              <a:t/>
            </a:r>
            <a:endParaRPr sz="2100">
              <a:solidFill>
                <a:schemeClr val="dk2"/>
              </a:solidFill>
            </a:endParaRPr>
          </a:p>
          <a:p>
            <a:pPr indent="0" lvl="0" marL="0" rtl="0" algn="ctr">
              <a:spcBef>
                <a:spcPts val="0"/>
              </a:spcBef>
              <a:spcAft>
                <a:spcPts val="0"/>
              </a:spcAft>
              <a:buNone/>
            </a:pPr>
            <a:r>
              <a:rPr lang="en" sz="2100">
                <a:solidFill>
                  <a:schemeClr val="dk2"/>
                </a:solidFill>
              </a:rPr>
              <a:t>You provide a trusted and safe space where families spend time together.</a:t>
            </a:r>
            <a:endParaRPr sz="2100">
              <a:solidFill>
                <a:schemeClr val="dk2"/>
              </a:solidFill>
            </a:endParaRPr>
          </a:p>
        </p:txBody>
      </p:sp>
      <p:pic>
        <p:nvPicPr>
          <p:cNvPr id="73" name="Google Shape;73;p15"/>
          <p:cNvPicPr preferRelativeResize="0"/>
          <p:nvPr/>
        </p:nvPicPr>
        <p:blipFill>
          <a:blip r:embed="rId3">
            <a:alphaModFix/>
          </a:blip>
          <a:stretch>
            <a:fillRect/>
          </a:stretch>
        </p:blipFill>
        <p:spPr>
          <a:xfrm>
            <a:off x="5973000" y="1989725"/>
            <a:ext cx="2714625" cy="2771775"/>
          </a:xfrm>
          <a:prstGeom prst="rect">
            <a:avLst/>
          </a:prstGeom>
          <a:noFill/>
          <a:ln>
            <a:noFill/>
          </a:ln>
        </p:spPr>
      </p:pic>
      <p:pic>
        <p:nvPicPr>
          <p:cNvPr id="74" name="Google Shape;74;p15"/>
          <p:cNvPicPr preferRelativeResize="0"/>
          <p:nvPr/>
        </p:nvPicPr>
        <p:blipFill>
          <a:blip r:embed="rId4">
            <a:alphaModFix/>
          </a:blip>
          <a:stretch>
            <a:fillRect/>
          </a:stretch>
        </p:blipFill>
        <p:spPr>
          <a:xfrm>
            <a:off x="3323200" y="335388"/>
            <a:ext cx="2157350" cy="2236375"/>
          </a:xfrm>
          <a:prstGeom prst="rect">
            <a:avLst/>
          </a:prstGeom>
          <a:noFill/>
          <a:ln>
            <a:noFill/>
          </a:ln>
        </p:spPr>
      </p:pic>
      <p:sp>
        <p:nvSpPr>
          <p:cNvPr id="75" name="Google Shape;75;p15"/>
          <p:cNvSpPr txBox="1"/>
          <p:nvPr/>
        </p:nvSpPr>
        <p:spPr>
          <a:xfrm>
            <a:off x="6442388" y="4449925"/>
            <a:ext cx="2110800" cy="31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6D37CC"/>
                </a:solidFill>
              </a:rPr>
              <a:t>WAIT TIME</a:t>
            </a:r>
            <a:endParaRPr sz="1800">
              <a:solidFill>
                <a:srgbClr val="6D37CC"/>
              </a:solidFill>
            </a:endParaRPr>
          </a:p>
        </p:txBody>
      </p:sp>
      <p:sp>
        <p:nvSpPr>
          <p:cNvPr id="76" name="Google Shape;76;p15"/>
          <p:cNvSpPr txBox="1"/>
          <p:nvPr/>
        </p:nvSpPr>
        <p:spPr>
          <a:xfrm>
            <a:off x="3475175" y="2316300"/>
            <a:ext cx="2310600" cy="5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0680A"/>
                </a:solidFill>
              </a:rPr>
              <a:t>TRUSTED SPACE</a:t>
            </a:r>
            <a:endParaRPr sz="1800">
              <a:solidFill>
                <a:srgbClr val="20680A"/>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p:nvPr/>
        </p:nvSpPr>
        <p:spPr>
          <a:xfrm>
            <a:off x="-32700" y="0"/>
            <a:ext cx="2765400" cy="5143500"/>
          </a:xfrm>
          <a:prstGeom prst="rect">
            <a:avLst/>
          </a:prstGeom>
          <a:gradFill>
            <a:gsLst>
              <a:gs pos="0">
                <a:srgbClr val="DCECD5"/>
              </a:gs>
              <a:gs pos="100000">
                <a:srgbClr val="92BC8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 name="Google Shape;83;p16"/>
          <p:cNvSpPr txBox="1"/>
          <p:nvPr/>
        </p:nvSpPr>
        <p:spPr>
          <a:xfrm>
            <a:off x="67050" y="408700"/>
            <a:ext cx="2565900" cy="6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2"/>
                </a:solidFill>
              </a:rPr>
              <a:t>Why</a:t>
            </a:r>
            <a:r>
              <a:rPr lang="en" sz="2100">
                <a:solidFill>
                  <a:schemeClr val="dk2"/>
                </a:solidFill>
              </a:rPr>
              <a:t> build playful early math into your clinic?</a:t>
            </a:r>
            <a:endParaRPr sz="2100">
              <a:solidFill>
                <a:schemeClr val="dk2"/>
              </a:solidFill>
            </a:endParaRPr>
          </a:p>
          <a:p>
            <a:pPr indent="0" lvl="0" marL="0" rtl="0" algn="l">
              <a:spcBef>
                <a:spcPts val="0"/>
              </a:spcBef>
              <a:spcAft>
                <a:spcPts val="0"/>
              </a:spcAft>
              <a:buNone/>
            </a:pPr>
            <a:r>
              <a:t/>
            </a:r>
            <a:endParaRPr sz="2100">
              <a:solidFill>
                <a:schemeClr val="dk2"/>
              </a:solidFill>
            </a:endParaRPr>
          </a:p>
          <a:p>
            <a:pPr indent="0" lvl="0" marL="0" rtl="0" algn="l">
              <a:spcBef>
                <a:spcPts val="0"/>
              </a:spcBef>
              <a:spcAft>
                <a:spcPts val="0"/>
              </a:spcAft>
              <a:buNone/>
            </a:pPr>
            <a:r>
              <a:t/>
            </a:r>
            <a:endParaRPr sz="2100">
              <a:solidFill>
                <a:schemeClr val="dk2"/>
              </a:solidFill>
            </a:endParaRPr>
          </a:p>
          <a:p>
            <a:pPr indent="0" lvl="0" marL="0" rtl="0" algn="ctr">
              <a:spcBef>
                <a:spcPts val="0"/>
              </a:spcBef>
              <a:spcAft>
                <a:spcPts val="0"/>
              </a:spcAft>
              <a:buNone/>
            </a:pPr>
            <a:r>
              <a:t/>
            </a:r>
            <a:endParaRPr sz="2100">
              <a:solidFill>
                <a:schemeClr val="dk2"/>
              </a:solidFill>
            </a:endParaRPr>
          </a:p>
          <a:p>
            <a:pPr indent="0" lvl="0" marL="0" rtl="0" algn="ctr">
              <a:spcBef>
                <a:spcPts val="0"/>
              </a:spcBef>
              <a:spcAft>
                <a:spcPts val="0"/>
              </a:spcAft>
              <a:buNone/>
            </a:pPr>
            <a:r>
              <a:rPr lang="en" sz="2100">
                <a:solidFill>
                  <a:schemeClr val="dk2"/>
                </a:solidFill>
              </a:rPr>
              <a:t>Playful early math is fun…and builds math skills! </a:t>
            </a:r>
            <a:endParaRPr sz="2100">
              <a:solidFill>
                <a:schemeClr val="dk2"/>
              </a:solidFill>
            </a:endParaRPr>
          </a:p>
        </p:txBody>
      </p:sp>
      <p:sp>
        <p:nvSpPr>
          <p:cNvPr id="84" name="Google Shape;84;p16"/>
          <p:cNvSpPr/>
          <p:nvPr/>
        </p:nvSpPr>
        <p:spPr>
          <a:xfrm>
            <a:off x="4443625" y="839600"/>
            <a:ext cx="3410400" cy="2899500"/>
          </a:xfrm>
          <a:prstGeom prst="wedgeRectCallout">
            <a:avLst>
              <a:gd fmla="val -49210" name="adj1"/>
              <a:gd fmla="val 71670" name="adj2"/>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 name="Google Shape;85;p16"/>
          <p:cNvSpPr txBox="1"/>
          <p:nvPr/>
        </p:nvSpPr>
        <p:spPr>
          <a:xfrm>
            <a:off x="4536475" y="916356"/>
            <a:ext cx="3224700" cy="21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“...the kids got really excited when they see the zebra, or when they see the giraffe, or when I take the height, and I tell them you have to count how many balls are you? or how many hands? and they start to count. You know the interaction is not just ‘Oh, I’m here for the checkup’, it’s different now, this is different.”</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
                <a:solidFill>
                  <a:schemeClr val="dk2"/>
                </a:solidFill>
              </a:rPr>
              <a:t>-Medical Assistant, Brookside Community Health Center</a:t>
            </a:r>
            <a:endParaRPr>
              <a:solidFill>
                <a:schemeClr val="dk2"/>
              </a:solidFill>
            </a:endParaRPr>
          </a:p>
        </p:txBody>
      </p:sp>
      <p:pic>
        <p:nvPicPr>
          <p:cNvPr id="86" name="Google Shape;86;p16"/>
          <p:cNvPicPr preferRelativeResize="0"/>
          <p:nvPr/>
        </p:nvPicPr>
        <p:blipFill>
          <a:blip r:embed="rId3">
            <a:alphaModFix/>
          </a:blip>
          <a:stretch>
            <a:fillRect/>
          </a:stretch>
        </p:blipFill>
        <p:spPr>
          <a:xfrm>
            <a:off x="6004150" y="3889925"/>
            <a:ext cx="3027850" cy="1184150"/>
          </a:xfrm>
          <a:prstGeom prst="rect">
            <a:avLst/>
          </a:prstGeom>
          <a:noFill/>
          <a:ln>
            <a:noFill/>
          </a:ln>
        </p:spPr>
      </p:pic>
      <p:pic>
        <p:nvPicPr>
          <p:cNvPr id="87" name="Google Shape;87;p16"/>
          <p:cNvPicPr preferRelativeResize="0"/>
          <p:nvPr/>
        </p:nvPicPr>
        <p:blipFill>
          <a:blip r:embed="rId4">
            <a:alphaModFix/>
          </a:blip>
          <a:stretch>
            <a:fillRect/>
          </a:stretch>
        </p:blipFill>
        <p:spPr>
          <a:xfrm>
            <a:off x="2875179" y="68675"/>
            <a:ext cx="6156821" cy="619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p:nvPr/>
        </p:nvSpPr>
        <p:spPr>
          <a:xfrm>
            <a:off x="-32700" y="0"/>
            <a:ext cx="2765400" cy="5143500"/>
          </a:xfrm>
          <a:prstGeom prst="rect">
            <a:avLst/>
          </a:prstGeom>
          <a:gradFill>
            <a:gsLst>
              <a:gs pos="0">
                <a:srgbClr val="DCECD5"/>
              </a:gs>
              <a:gs pos="100000">
                <a:srgbClr val="92BC8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 name="Google Shape;94;p17"/>
          <p:cNvSpPr txBox="1"/>
          <p:nvPr/>
        </p:nvSpPr>
        <p:spPr>
          <a:xfrm>
            <a:off x="67050" y="408700"/>
            <a:ext cx="2565900" cy="6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2"/>
                </a:solidFill>
              </a:rPr>
              <a:t>Why</a:t>
            </a:r>
            <a:r>
              <a:rPr lang="en" sz="2100">
                <a:solidFill>
                  <a:schemeClr val="dk2"/>
                </a:solidFill>
              </a:rPr>
              <a:t> build playful early math into your clinic?</a:t>
            </a:r>
            <a:endParaRPr sz="2100">
              <a:solidFill>
                <a:schemeClr val="dk2"/>
              </a:solidFill>
            </a:endParaRPr>
          </a:p>
          <a:p>
            <a:pPr indent="0" lvl="0" marL="0" rtl="0" algn="l">
              <a:spcBef>
                <a:spcPts val="0"/>
              </a:spcBef>
              <a:spcAft>
                <a:spcPts val="0"/>
              </a:spcAft>
              <a:buNone/>
            </a:pPr>
            <a:r>
              <a:t/>
            </a:r>
            <a:endParaRPr sz="2100">
              <a:solidFill>
                <a:schemeClr val="dk2"/>
              </a:solidFill>
            </a:endParaRPr>
          </a:p>
          <a:p>
            <a:pPr indent="0" lvl="0" marL="0" rtl="0" algn="ctr">
              <a:spcBef>
                <a:spcPts val="0"/>
              </a:spcBef>
              <a:spcAft>
                <a:spcPts val="0"/>
              </a:spcAft>
              <a:buNone/>
            </a:pPr>
            <a:r>
              <a:t/>
            </a:r>
            <a:endParaRPr sz="2100">
              <a:solidFill>
                <a:schemeClr val="dk2"/>
              </a:solidFill>
            </a:endParaRPr>
          </a:p>
          <a:p>
            <a:pPr indent="0" lvl="0" marL="0" rtl="0" algn="ctr">
              <a:spcBef>
                <a:spcPts val="0"/>
              </a:spcBef>
              <a:spcAft>
                <a:spcPts val="0"/>
              </a:spcAft>
              <a:buNone/>
            </a:pPr>
            <a:r>
              <a:rPr lang="en" sz="2100">
                <a:solidFill>
                  <a:schemeClr val="dk2"/>
                </a:solidFill>
              </a:rPr>
              <a:t>Playful early math can help improve aesthetics and practices!</a:t>
            </a:r>
            <a:endParaRPr sz="2100">
              <a:solidFill>
                <a:schemeClr val="dk2"/>
              </a:solidFill>
            </a:endParaRPr>
          </a:p>
        </p:txBody>
      </p:sp>
      <p:pic>
        <p:nvPicPr>
          <p:cNvPr id="95" name="Google Shape;95;p17"/>
          <p:cNvPicPr preferRelativeResize="0"/>
          <p:nvPr/>
        </p:nvPicPr>
        <p:blipFill>
          <a:blip r:embed="rId3">
            <a:alphaModFix/>
          </a:blip>
          <a:stretch>
            <a:fillRect/>
          </a:stretch>
        </p:blipFill>
        <p:spPr>
          <a:xfrm>
            <a:off x="2885100" y="990600"/>
            <a:ext cx="6106501" cy="31094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p:nvPr/>
        </p:nvSpPr>
        <p:spPr>
          <a:xfrm>
            <a:off x="0" y="0"/>
            <a:ext cx="9299700" cy="577800"/>
          </a:xfrm>
          <a:prstGeom prst="rect">
            <a:avLst/>
          </a:prstGeom>
          <a:gradFill>
            <a:gsLst>
              <a:gs pos="0">
                <a:srgbClr val="DCECD5"/>
              </a:gs>
              <a:gs pos="100000">
                <a:srgbClr val="92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 name="Google Shape;101;p18"/>
          <p:cNvSpPr txBox="1"/>
          <p:nvPr/>
        </p:nvSpPr>
        <p:spPr>
          <a:xfrm>
            <a:off x="182038" y="0"/>
            <a:ext cx="8509800" cy="6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2"/>
                </a:solidFill>
              </a:rPr>
              <a:t>What does our </a:t>
            </a:r>
            <a:r>
              <a:rPr b="1" lang="en" sz="2100">
                <a:solidFill>
                  <a:schemeClr val="dk2"/>
                </a:solidFill>
              </a:rPr>
              <a:t>research</a:t>
            </a:r>
            <a:r>
              <a:rPr lang="en" sz="2100">
                <a:solidFill>
                  <a:schemeClr val="dk2"/>
                </a:solidFill>
              </a:rPr>
              <a:t> demonstrate about the installation?</a:t>
            </a:r>
            <a:endParaRPr sz="2100">
              <a:solidFill>
                <a:schemeClr val="dk2"/>
              </a:solidFill>
            </a:endParaRPr>
          </a:p>
        </p:txBody>
      </p:sp>
      <p:sp>
        <p:nvSpPr>
          <p:cNvPr id="102" name="Google Shape;102;p18"/>
          <p:cNvSpPr/>
          <p:nvPr/>
        </p:nvSpPr>
        <p:spPr>
          <a:xfrm>
            <a:off x="891725" y="1869725"/>
            <a:ext cx="1611300" cy="1654200"/>
          </a:xfrm>
          <a:prstGeom prst="ellipse">
            <a:avLst/>
          </a:prstGeom>
          <a:solidFill>
            <a:srgbClr val="6D37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 name="Google Shape;103;p18"/>
          <p:cNvSpPr txBox="1"/>
          <p:nvPr/>
        </p:nvSpPr>
        <p:spPr>
          <a:xfrm>
            <a:off x="438925" y="3501800"/>
            <a:ext cx="2539800" cy="91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dk2"/>
                </a:solidFill>
              </a:rPr>
              <a:t>10 times more likely </a:t>
            </a:r>
            <a:r>
              <a:rPr lang="en" sz="1300">
                <a:solidFill>
                  <a:schemeClr val="dk2"/>
                </a:solidFill>
              </a:rPr>
              <a:t>to say they had</a:t>
            </a:r>
            <a:r>
              <a:rPr b="1" lang="en" sz="1300">
                <a:solidFill>
                  <a:schemeClr val="dk2"/>
                </a:solidFill>
              </a:rPr>
              <a:t> </a:t>
            </a:r>
            <a:r>
              <a:rPr lang="en" sz="1300">
                <a:solidFill>
                  <a:schemeClr val="dk2"/>
                </a:solidFill>
              </a:rPr>
              <a:t>conversations with their care providers about </a:t>
            </a:r>
            <a:r>
              <a:rPr b="1" lang="en" sz="1300">
                <a:solidFill>
                  <a:schemeClr val="dk2"/>
                </a:solidFill>
              </a:rPr>
              <a:t>shapes and numbers </a:t>
            </a:r>
            <a:endParaRPr sz="1300">
              <a:solidFill>
                <a:schemeClr val="dk2"/>
              </a:solidFill>
            </a:endParaRPr>
          </a:p>
        </p:txBody>
      </p:sp>
      <p:sp>
        <p:nvSpPr>
          <p:cNvPr id="104" name="Google Shape;104;p18"/>
          <p:cNvSpPr/>
          <p:nvPr/>
        </p:nvSpPr>
        <p:spPr>
          <a:xfrm>
            <a:off x="3681675" y="1862650"/>
            <a:ext cx="1611300" cy="1654200"/>
          </a:xfrm>
          <a:prstGeom prst="ellipse">
            <a:avLst/>
          </a:prstGeom>
          <a:solidFill>
            <a:srgbClr val="6D37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 name="Google Shape;105;p18"/>
          <p:cNvSpPr txBox="1"/>
          <p:nvPr/>
        </p:nvSpPr>
        <p:spPr>
          <a:xfrm>
            <a:off x="3217413" y="3513850"/>
            <a:ext cx="2539800" cy="91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300">
                <a:solidFill>
                  <a:schemeClr val="dk2"/>
                </a:solidFill>
              </a:rPr>
              <a:t>3 times more likely</a:t>
            </a:r>
            <a:r>
              <a:rPr lang="en" sz="1300">
                <a:solidFill>
                  <a:schemeClr val="dk2"/>
                </a:solidFill>
              </a:rPr>
              <a:t> to report conversations initiated by their child about the paintings, posters, and signs in the clinic</a:t>
            </a:r>
            <a:endParaRPr sz="1300">
              <a:solidFill>
                <a:schemeClr val="dk2"/>
              </a:solidFill>
            </a:endParaRPr>
          </a:p>
        </p:txBody>
      </p:sp>
      <p:sp>
        <p:nvSpPr>
          <p:cNvPr id="106" name="Google Shape;106;p18"/>
          <p:cNvSpPr/>
          <p:nvPr/>
        </p:nvSpPr>
        <p:spPr>
          <a:xfrm>
            <a:off x="6555200" y="1938850"/>
            <a:ext cx="1611300" cy="1654200"/>
          </a:xfrm>
          <a:prstGeom prst="ellipse">
            <a:avLst/>
          </a:prstGeom>
          <a:solidFill>
            <a:srgbClr val="6D37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18"/>
          <p:cNvSpPr txBox="1"/>
          <p:nvPr/>
        </p:nvSpPr>
        <p:spPr>
          <a:xfrm>
            <a:off x="6090950" y="3590050"/>
            <a:ext cx="2679000" cy="91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rPr>
              <a:t>…and</a:t>
            </a:r>
            <a:r>
              <a:rPr b="1" lang="en" sz="1300">
                <a:solidFill>
                  <a:schemeClr val="dk2"/>
                </a:solidFill>
              </a:rPr>
              <a:t> </a:t>
            </a:r>
            <a:r>
              <a:rPr lang="en" sz="1300">
                <a:solidFill>
                  <a:schemeClr val="dk2"/>
                </a:solidFill>
              </a:rPr>
              <a:t>more likely to</a:t>
            </a:r>
            <a:r>
              <a:rPr b="1" lang="en" sz="1300">
                <a:solidFill>
                  <a:schemeClr val="dk2"/>
                </a:solidFill>
              </a:rPr>
              <a:t> </a:t>
            </a:r>
            <a:r>
              <a:rPr lang="en" sz="1300">
                <a:solidFill>
                  <a:schemeClr val="dk2"/>
                </a:solidFill>
              </a:rPr>
              <a:t>report that their </a:t>
            </a:r>
            <a:r>
              <a:rPr b="1" lang="en" sz="1300">
                <a:solidFill>
                  <a:schemeClr val="dk2"/>
                </a:solidFill>
              </a:rPr>
              <a:t>children talked about numbers and shapes</a:t>
            </a:r>
            <a:r>
              <a:rPr lang="en" sz="1300">
                <a:solidFill>
                  <a:schemeClr val="dk2"/>
                </a:solidFill>
              </a:rPr>
              <a:t> while at the clinic.</a:t>
            </a:r>
            <a:endParaRPr sz="1300">
              <a:solidFill>
                <a:schemeClr val="dk2"/>
              </a:solidFill>
            </a:endParaRPr>
          </a:p>
        </p:txBody>
      </p:sp>
      <p:sp>
        <p:nvSpPr>
          <p:cNvPr id="108" name="Google Shape;108;p18"/>
          <p:cNvSpPr/>
          <p:nvPr/>
        </p:nvSpPr>
        <p:spPr>
          <a:xfrm>
            <a:off x="3892200" y="2220250"/>
            <a:ext cx="1188300" cy="917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 name="Google Shape;109;p18"/>
          <p:cNvSpPr/>
          <p:nvPr/>
        </p:nvSpPr>
        <p:spPr>
          <a:xfrm>
            <a:off x="1103225" y="2230900"/>
            <a:ext cx="1188300" cy="89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0" name="Google Shape;110;p18"/>
          <p:cNvPicPr preferRelativeResize="0"/>
          <p:nvPr/>
        </p:nvPicPr>
        <p:blipFill>
          <a:blip r:embed="rId3">
            <a:alphaModFix/>
          </a:blip>
          <a:stretch>
            <a:fillRect/>
          </a:stretch>
        </p:blipFill>
        <p:spPr>
          <a:xfrm>
            <a:off x="6779800" y="2307100"/>
            <a:ext cx="1162108" cy="917700"/>
          </a:xfrm>
          <a:prstGeom prst="rect">
            <a:avLst/>
          </a:prstGeom>
          <a:noFill/>
          <a:ln>
            <a:noFill/>
          </a:ln>
        </p:spPr>
      </p:pic>
      <p:pic>
        <p:nvPicPr>
          <p:cNvPr id="111" name="Google Shape;111;p18"/>
          <p:cNvPicPr preferRelativeResize="0"/>
          <p:nvPr/>
        </p:nvPicPr>
        <p:blipFill>
          <a:blip r:embed="rId4">
            <a:alphaModFix/>
          </a:blip>
          <a:stretch>
            <a:fillRect/>
          </a:stretch>
        </p:blipFill>
        <p:spPr>
          <a:xfrm>
            <a:off x="4104200" y="2264838"/>
            <a:ext cx="849825" cy="849825"/>
          </a:xfrm>
          <a:prstGeom prst="rect">
            <a:avLst/>
          </a:prstGeom>
          <a:noFill/>
          <a:ln>
            <a:noFill/>
          </a:ln>
        </p:spPr>
      </p:pic>
      <p:pic>
        <p:nvPicPr>
          <p:cNvPr id="112" name="Google Shape;112;p18"/>
          <p:cNvPicPr preferRelativeResize="0"/>
          <p:nvPr/>
        </p:nvPicPr>
        <p:blipFill>
          <a:blip r:embed="rId5">
            <a:alphaModFix/>
          </a:blip>
          <a:stretch>
            <a:fillRect/>
          </a:stretch>
        </p:blipFill>
        <p:spPr>
          <a:xfrm>
            <a:off x="1222800" y="2193075"/>
            <a:ext cx="972051" cy="972051"/>
          </a:xfrm>
          <a:prstGeom prst="rect">
            <a:avLst/>
          </a:prstGeom>
          <a:noFill/>
          <a:ln>
            <a:noFill/>
          </a:ln>
        </p:spPr>
      </p:pic>
      <p:sp>
        <p:nvSpPr>
          <p:cNvPr id="113" name="Google Shape;113;p18"/>
          <p:cNvSpPr txBox="1"/>
          <p:nvPr/>
        </p:nvSpPr>
        <p:spPr>
          <a:xfrm>
            <a:off x="326775" y="666600"/>
            <a:ext cx="8138400" cy="35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chemeClr val="dk2"/>
                </a:solidFill>
              </a:rPr>
              <a:t>C</a:t>
            </a:r>
            <a:r>
              <a:rPr lang="en" sz="1900">
                <a:solidFill>
                  <a:schemeClr val="dk2"/>
                </a:solidFill>
              </a:rPr>
              <a:t>ompared with families who visited the clinic prior to the installation of playful early math activities, families who visited the clinic after we installed playful early math activities were…</a:t>
            </a:r>
            <a:endParaRPr sz="2400">
              <a:solidFill>
                <a:schemeClr val="dk2"/>
              </a:solidFill>
            </a:endParaRPr>
          </a:p>
        </p:txBody>
      </p:sp>
      <p:sp>
        <p:nvSpPr>
          <p:cNvPr id="114" name="Google Shape;114;p1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p:nvPr/>
        </p:nvSpPr>
        <p:spPr>
          <a:xfrm>
            <a:off x="-32700" y="0"/>
            <a:ext cx="2765400" cy="5143500"/>
          </a:xfrm>
          <a:prstGeom prst="rect">
            <a:avLst/>
          </a:prstGeom>
          <a:gradFill>
            <a:gsLst>
              <a:gs pos="0">
                <a:srgbClr val="DCECD5"/>
              </a:gs>
              <a:gs pos="100000">
                <a:srgbClr val="92BC8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 name="Google Shape;121;p19"/>
          <p:cNvSpPr txBox="1"/>
          <p:nvPr/>
        </p:nvSpPr>
        <p:spPr>
          <a:xfrm>
            <a:off x="166950" y="2088475"/>
            <a:ext cx="2299200" cy="6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2"/>
                </a:solidFill>
              </a:rPr>
              <a:t>What </a:t>
            </a:r>
            <a:r>
              <a:rPr lang="en" sz="2100">
                <a:solidFill>
                  <a:schemeClr val="dk2"/>
                </a:solidFill>
              </a:rPr>
              <a:t>might an installation consist of</a:t>
            </a:r>
            <a:r>
              <a:rPr lang="en" sz="2100">
                <a:solidFill>
                  <a:schemeClr val="dk2"/>
                </a:solidFill>
              </a:rPr>
              <a:t>?</a:t>
            </a:r>
            <a:endParaRPr sz="2100">
              <a:solidFill>
                <a:schemeClr val="dk2"/>
              </a:solidFill>
            </a:endParaRPr>
          </a:p>
          <a:p>
            <a:pPr indent="0" lvl="0" marL="0" rtl="0" algn="l">
              <a:spcBef>
                <a:spcPts val="0"/>
              </a:spcBef>
              <a:spcAft>
                <a:spcPts val="0"/>
              </a:spcAft>
              <a:buNone/>
            </a:pPr>
            <a:r>
              <a:t/>
            </a:r>
            <a:endParaRPr sz="2100">
              <a:solidFill>
                <a:schemeClr val="dk2"/>
              </a:solidFill>
            </a:endParaRPr>
          </a:p>
          <a:p>
            <a:pPr indent="0" lvl="0" marL="0" rtl="0" algn="l">
              <a:spcBef>
                <a:spcPts val="0"/>
              </a:spcBef>
              <a:spcAft>
                <a:spcPts val="0"/>
              </a:spcAft>
              <a:buNone/>
            </a:pPr>
            <a:r>
              <a:t/>
            </a:r>
            <a:endParaRPr sz="2100">
              <a:solidFill>
                <a:schemeClr val="dk2"/>
              </a:solidFill>
            </a:endParaRPr>
          </a:p>
        </p:txBody>
      </p:sp>
      <p:pic>
        <p:nvPicPr>
          <p:cNvPr id="122" name="Google Shape;122;p19"/>
          <p:cNvPicPr preferRelativeResize="0"/>
          <p:nvPr/>
        </p:nvPicPr>
        <p:blipFill>
          <a:blip r:embed="rId3">
            <a:alphaModFix/>
          </a:blip>
          <a:stretch>
            <a:fillRect/>
          </a:stretch>
        </p:blipFill>
        <p:spPr>
          <a:xfrm>
            <a:off x="4884975" y="592825"/>
            <a:ext cx="2124075" cy="3724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0"/>
          <p:cNvPicPr preferRelativeResize="0"/>
          <p:nvPr/>
        </p:nvPicPr>
        <p:blipFill>
          <a:blip r:embed="rId3">
            <a:alphaModFix/>
          </a:blip>
          <a:stretch>
            <a:fillRect/>
          </a:stretch>
        </p:blipFill>
        <p:spPr>
          <a:xfrm>
            <a:off x="289988" y="1046462"/>
            <a:ext cx="2319125" cy="1833900"/>
          </a:xfrm>
          <a:prstGeom prst="rect">
            <a:avLst/>
          </a:prstGeom>
          <a:noFill/>
          <a:ln>
            <a:noFill/>
          </a:ln>
        </p:spPr>
      </p:pic>
      <p:pic>
        <p:nvPicPr>
          <p:cNvPr id="128" name="Google Shape;128;p20"/>
          <p:cNvPicPr preferRelativeResize="0"/>
          <p:nvPr/>
        </p:nvPicPr>
        <p:blipFill>
          <a:blip r:embed="rId4">
            <a:alphaModFix/>
          </a:blip>
          <a:stretch>
            <a:fillRect/>
          </a:stretch>
        </p:blipFill>
        <p:spPr>
          <a:xfrm>
            <a:off x="3400425" y="996775"/>
            <a:ext cx="3095625" cy="1085850"/>
          </a:xfrm>
          <a:prstGeom prst="rect">
            <a:avLst/>
          </a:prstGeom>
          <a:noFill/>
          <a:ln>
            <a:noFill/>
          </a:ln>
        </p:spPr>
      </p:pic>
      <p:pic>
        <p:nvPicPr>
          <p:cNvPr id="129" name="Google Shape;129;p20"/>
          <p:cNvPicPr preferRelativeResize="0"/>
          <p:nvPr/>
        </p:nvPicPr>
        <p:blipFill>
          <a:blip r:embed="rId5">
            <a:alphaModFix/>
          </a:blip>
          <a:stretch>
            <a:fillRect/>
          </a:stretch>
        </p:blipFill>
        <p:spPr>
          <a:xfrm>
            <a:off x="3498563" y="2544325"/>
            <a:ext cx="2427171" cy="2567200"/>
          </a:xfrm>
          <a:prstGeom prst="rect">
            <a:avLst/>
          </a:prstGeom>
          <a:noFill/>
          <a:ln>
            <a:noFill/>
          </a:ln>
        </p:spPr>
      </p:pic>
      <p:pic>
        <p:nvPicPr>
          <p:cNvPr id="130" name="Google Shape;130;p20"/>
          <p:cNvPicPr preferRelativeResize="0"/>
          <p:nvPr/>
        </p:nvPicPr>
        <p:blipFill>
          <a:blip r:embed="rId6">
            <a:alphaModFix/>
          </a:blip>
          <a:stretch>
            <a:fillRect/>
          </a:stretch>
        </p:blipFill>
        <p:spPr>
          <a:xfrm>
            <a:off x="6670599" y="3271314"/>
            <a:ext cx="2319125" cy="1824763"/>
          </a:xfrm>
          <a:prstGeom prst="rect">
            <a:avLst/>
          </a:prstGeom>
          <a:noFill/>
          <a:ln>
            <a:noFill/>
          </a:ln>
        </p:spPr>
      </p:pic>
      <p:pic>
        <p:nvPicPr>
          <p:cNvPr id="131" name="Google Shape;131;p20"/>
          <p:cNvPicPr preferRelativeResize="0"/>
          <p:nvPr/>
        </p:nvPicPr>
        <p:blipFill>
          <a:blip r:embed="rId7">
            <a:alphaModFix/>
          </a:blip>
          <a:stretch>
            <a:fillRect/>
          </a:stretch>
        </p:blipFill>
        <p:spPr>
          <a:xfrm>
            <a:off x="6880471" y="948625"/>
            <a:ext cx="2096849" cy="1833900"/>
          </a:xfrm>
          <a:prstGeom prst="rect">
            <a:avLst/>
          </a:prstGeom>
          <a:noFill/>
          <a:ln>
            <a:noFill/>
          </a:ln>
        </p:spPr>
      </p:pic>
      <p:pic>
        <p:nvPicPr>
          <p:cNvPr id="132" name="Google Shape;132;p20"/>
          <p:cNvPicPr preferRelativeResize="0"/>
          <p:nvPr/>
        </p:nvPicPr>
        <p:blipFill>
          <a:blip r:embed="rId8">
            <a:alphaModFix/>
          </a:blip>
          <a:stretch>
            <a:fillRect/>
          </a:stretch>
        </p:blipFill>
        <p:spPr>
          <a:xfrm>
            <a:off x="244125" y="3271317"/>
            <a:ext cx="2410850" cy="1581633"/>
          </a:xfrm>
          <a:prstGeom prst="rect">
            <a:avLst/>
          </a:prstGeom>
          <a:noFill/>
          <a:ln>
            <a:noFill/>
          </a:ln>
        </p:spPr>
      </p:pic>
      <p:sp>
        <p:nvSpPr>
          <p:cNvPr id="133" name="Google Shape;133;p20"/>
          <p:cNvSpPr/>
          <p:nvPr/>
        </p:nvSpPr>
        <p:spPr>
          <a:xfrm>
            <a:off x="311050" y="666550"/>
            <a:ext cx="2566200" cy="351000"/>
          </a:xfrm>
          <a:prstGeom prst="rect">
            <a:avLst/>
          </a:prstGeom>
          <a:solidFill>
            <a:srgbClr val="6D37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 name="Google Shape;134;p20"/>
          <p:cNvSpPr txBox="1"/>
          <p:nvPr/>
        </p:nvSpPr>
        <p:spPr>
          <a:xfrm>
            <a:off x="977550" y="611200"/>
            <a:ext cx="134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rPr>
              <a:t>Counting</a:t>
            </a:r>
            <a:endParaRPr sz="1800">
              <a:solidFill>
                <a:schemeClr val="lt1"/>
              </a:solidFill>
            </a:endParaRPr>
          </a:p>
        </p:txBody>
      </p:sp>
      <p:sp>
        <p:nvSpPr>
          <p:cNvPr id="135" name="Google Shape;135;p20"/>
          <p:cNvSpPr/>
          <p:nvPr/>
        </p:nvSpPr>
        <p:spPr>
          <a:xfrm>
            <a:off x="361700" y="2964625"/>
            <a:ext cx="2515500" cy="351000"/>
          </a:xfrm>
          <a:prstGeom prst="rect">
            <a:avLst/>
          </a:prstGeom>
          <a:solidFill>
            <a:srgbClr val="6D37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 name="Google Shape;136;p20"/>
          <p:cNvSpPr txBox="1"/>
          <p:nvPr/>
        </p:nvSpPr>
        <p:spPr>
          <a:xfrm>
            <a:off x="466450" y="2909275"/>
            <a:ext cx="2410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rPr>
              <a:t>Addition/Subtraction</a:t>
            </a:r>
            <a:endParaRPr sz="1800">
              <a:solidFill>
                <a:schemeClr val="lt1"/>
              </a:solidFill>
            </a:endParaRPr>
          </a:p>
        </p:txBody>
      </p:sp>
      <p:sp>
        <p:nvSpPr>
          <p:cNvPr id="137" name="Google Shape;137;p20"/>
          <p:cNvSpPr/>
          <p:nvPr/>
        </p:nvSpPr>
        <p:spPr>
          <a:xfrm>
            <a:off x="3473400" y="666550"/>
            <a:ext cx="2566200" cy="351000"/>
          </a:xfrm>
          <a:prstGeom prst="rect">
            <a:avLst/>
          </a:prstGeom>
          <a:solidFill>
            <a:srgbClr val="6D37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 name="Google Shape;138;p20"/>
          <p:cNvSpPr txBox="1"/>
          <p:nvPr/>
        </p:nvSpPr>
        <p:spPr>
          <a:xfrm>
            <a:off x="3621113" y="611200"/>
            <a:ext cx="251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rPr>
              <a:t>Sorting and Graphing</a:t>
            </a:r>
            <a:endParaRPr sz="1800">
              <a:solidFill>
                <a:schemeClr val="lt1"/>
              </a:solidFill>
            </a:endParaRPr>
          </a:p>
        </p:txBody>
      </p:sp>
      <p:sp>
        <p:nvSpPr>
          <p:cNvPr id="139" name="Google Shape;139;p20"/>
          <p:cNvSpPr/>
          <p:nvPr/>
        </p:nvSpPr>
        <p:spPr>
          <a:xfrm>
            <a:off x="3526425" y="2137975"/>
            <a:ext cx="2566200" cy="351000"/>
          </a:xfrm>
          <a:prstGeom prst="rect">
            <a:avLst/>
          </a:prstGeom>
          <a:solidFill>
            <a:srgbClr val="6D37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 name="Google Shape;140;p20"/>
          <p:cNvSpPr txBox="1"/>
          <p:nvPr/>
        </p:nvSpPr>
        <p:spPr>
          <a:xfrm>
            <a:off x="3551775" y="2082625"/>
            <a:ext cx="2515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rPr>
              <a:t>Measurement</a:t>
            </a:r>
            <a:endParaRPr sz="1800">
              <a:solidFill>
                <a:schemeClr val="lt1"/>
              </a:solidFill>
            </a:endParaRPr>
          </a:p>
        </p:txBody>
      </p:sp>
      <p:sp>
        <p:nvSpPr>
          <p:cNvPr id="141" name="Google Shape;141;p20"/>
          <p:cNvSpPr/>
          <p:nvPr/>
        </p:nvSpPr>
        <p:spPr>
          <a:xfrm>
            <a:off x="6577800" y="542275"/>
            <a:ext cx="2566200" cy="351000"/>
          </a:xfrm>
          <a:prstGeom prst="rect">
            <a:avLst/>
          </a:prstGeom>
          <a:solidFill>
            <a:srgbClr val="6D37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 name="Google Shape;142;p20"/>
          <p:cNvSpPr txBox="1"/>
          <p:nvPr/>
        </p:nvSpPr>
        <p:spPr>
          <a:xfrm>
            <a:off x="6577800" y="486925"/>
            <a:ext cx="2566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rPr>
              <a:t>Spatial Reasoning </a:t>
            </a:r>
            <a:endParaRPr sz="1800">
              <a:solidFill>
                <a:schemeClr val="lt1"/>
              </a:solidFill>
            </a:endParaRPr>
          </a:p>
        </p:txBody>
      </p:sp>
      <p:sp>
        <p:nvSpPr>
          <p:cNvPr id="143" name="Google Shape;143;p20"/>
          <p:cNvSpPr/>
          <p:nvPr/>
        </p:nvSpPr>
        <p:spPr>
          <a:xfrm>
            <a:off x="6547050" y="2851425"/>
            <a:ext cx="2566200" cy="351000"/>
          </a:xfrm>
          <a:prstGeom prst="rect">
            <a:avLst/>
          </a:prstGeom>
          <a:solidFill>
            <a:srgbClr val="6D37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 name="Google Shape;144;p20"/>
          <p:cNvSpPr txBox="1"/>
          <p:nvPr/>
        </p:nvSpPr>
        <p:spPr>
          <a:xfrm>
            <a:off x="7345625" y="2796075"/>
            <a:ext cx="134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rPr>
              <a:t>Shapes</a:t>
            </a:r>
            <a:endParaRPr sz="1800">
              <a:solidFill>
                <a:schemeClr val="lt1"/>
              </a:solidFill>
            </a:endParaRPr>
          </a:p>
        </p:txBody>
      </p:sp>
      <p:sp>
        <p:nvSpPr>
          <p:cNvPr id="145" name="Google Shape;145;p20"/>
          <p:cNvSpPr/>
          <p:nvPr/>
        </p:nvSpPr>
        <p:spPr>
          <a:xfrm>
            <a:off x="0" y="0"/>
            <a:ext cx="9209400" cy="461700"/>
          </a:xfrm>
          <a:prstGeom prst="rect">
            <a:avLst/>
          </a:prstGeom>
          <a:gradFill>
            <a:gsLst>
              <a:gs pos="0">
                <a:srgbClr val="DCECD5"/>
              </a:gs>
              <a:gs pos="100000">
                <a:srgbClr val="92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20"/>
          <p:cNvSpPr txBox="1"/>
          <p:nvPr/>
        </p:nvSpPr>
        <p:spPr>
          <a:xfrm>
            <a:off x="45050" y="-17887"/>
            <a:ext cx="8343300" cy="6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2"/>
                </a:solidFill>
              </a:rPr>
              <a:t>Math concepts that</a:t>
            </a:r>
            <a:r>
              <a:rPr lang="en" sz="2100">
                <a:solidFill>
                  <a:schemeClr val="dk2"/>
                </a:solidFill>
              </a:rPr>
              <a:t> </a:t>
            </a:r>
            <a:r>
              <a:rPr b="1" lang="en" sz="2100">
                <a:solidFill>
                  <a:schemeClr val="dk2"/>
                </a:solidFill>
              </a:rPr>
              <a:t>young children</a:t>
            </a:r>
            <a:r>
              <a:rPr lang="en" sz="2100">
                <a:solidFill>
                  <a:schemeClr val="dk2"/>
                </a:solidFill>
              </a:rPr>
              <a:t> can interact with informally:</a:t>
            </a:r>
            <a:endParaRPr sz="21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p:nvPr/>
        </p:nvSpPr>
        <p:spPr>
          <a:xfrm>
            <a:off x="0" y="0"/>
            <a:ext cx="2455200" cy="5143500"/>
          </a:xfrm>
          <a:prstGeom prst="rect">
            <a:avLst/>
          </a:prstGeom>
          <a:gradFill>
            <a:gsLst>
              <a:gs pos="0">
                <a:srgbClr val="DCECD5"/>
              </a:gs>
              <a:gs pos="100000">
                <a:srgbClr val="92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 name="Google Shape;152;p21"/>
          <p:cNvSpPr txBox="1"/>
          <p:nvPr/>
        </p:nvSpPr>
        <p:spPr>
          <a:xfrm>
            <a:off x="83275" y="88850"/>
            <a:ext cx="2022000" cy="47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Types of </a:t>
            </a:r>
            <a:r>
              <a:rPr b="1" lang="en" sz="1800">
                <a:solidFill>
                  <a:schemeClr val="dk2"/>
                </a:solidFill>
              </a:rPr>
              <a:t>installations</a:t>
            </a:r>
            <a:r>
              <a:rPr lang="en" sz="1800">
                <a:solidFill>
                  <a:schemeClr val="dk2"/>
                </a:solidFill>
              </a:rPr>
              <a:t> that can promote math conversations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b="1" lang="en" sz="1800">
                <a:solidFill>
                  <a:schemeClr val="dk2"/>
                </a:solidFill>
              </a:rPr>
              <a:t>I SPY: </a:t>
            </a:r>
            <a:endParaRPr b="1" sz="1800">
              <a:solidFill>
                <a:schemeClr val="dk2"/>
              </a:solidFill>
            </a:endParaRPr>
          </a:p>
          <a:p>
            <a:pPr indent="0" lvl="0" marL="0" rtl="0" algn="l">
              <a:spcBef>
                <a:spcPts val="0"/>
              </a:spcBef>
              <a:spcAft>
                <a:spcPts val="0"/>
              </a:spcAft>
              <a:buNone/>
            </a:pPr>
            <a:r>
              <a:rPr lang="en" sz="1800">
                <a:solidFill>
                  <a:schemeClr val="dk2"/>
                </a:solidFill>
              </a:rPr>
              <a:t>Look for shapes and count objects within a mural or wall decoration</a:t>
            </a:r>
            <a:endParaRPr sz="1800">
              <a:solidFill>
                <a:schemeClr val="dk2"/>
              </a:solidFill>
            </a:endParaRPr>
          </a:p>
        </p:txBody>
      </p:sp>
      <p:pic>
        <p:nvPicPr>
          <p:cNvPr id="153" name="Google Shape;153;p21"/>
          <p:cNvPicPr preferRelativeResize="0"/>
          <p:nvPr/>
        </p:nvPicPr>
        <p:blipFill>
          <a:blip r:embed="rId3">
            <a:alphaModFix/>
          </a:blip>
          <a:stretch>
            <a:fillRect/>
          </a:stretch>
        </p:blipFill>
        <p:spPr>
          <a:xfrm>
            <a:off x="2607600" y="152400"/>
            <a:ext cx="1657653" cy="1695450"/>
          </a:xfrm>
          <a:prstGeom prst="rect">
            <a:avLst/>
          </a:prstGeom>
          <a:noFill/>
          <a:ln>
            <a:noFill/>
          </a:ln>
        </p:spPr>
      </p:pic>
      <p:pic>
        <p:nvPicPr>
          <p:cNvPr id="154" name="Google Shape;154;p21"/>
          <p:cNvPicPr preferRelativeResize="0"/>
          <p:nvPr/>
        </p:nvPicPr>
        <p:blipFill>
          <a:blip r:embed="rId4">
            <a:alphaModFix/>
          </a:blip>
          <a:stretch>
            <a:fillRect/>
          </a:stretch>
        </p:blipFill>
        <p:spPr>
          <a:xfrm>
            <a:off x="4617700" y="88850"/>
            <a:ext cx="1792225" cy="1814450"/>
          </a:xfrm>
          <a:prstGeom prst="rect">
            <a:avLst/>
          </a:prstGeom>
          <a:noFill/>
          <a:ln>
            <a:noFill/>
          </a:ln>
        </p:spPr>
      </p:pic>
      <p:pic>
        <p:nvPicPr>
          <p:cNvPr id="155" name="Google Shape;155;p21"/>
          <p:cNvPicPr preferRelativeResize="0"/>
          <p:nvPr/>
        </p:nvPicPr>
        <p:blipFill>
          <a:blip r:embed="rId5">
            <a:alphaModFix/>
          </a:blip>
          <a:stretch>
            <a:fillRect/>
          </a:stretch>
        </p:blipFill>
        <p:spPr>
          <a:xfrm>
            <a:off x="2607600" y="2088500"/>
            <a:ext cx="5754401" cy="2902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p:nvPr/>
        </p:nvSpPr>
        <p:spPr>
          <a:xfrm>
            <a:off x="0" y="0"/>
            <a:ext cx="2455200" cy="5143500"/>
          </a:xfrm>
          <a:prstGeom prst="rect">
            <a:avLst/>
          </a:prstGeom>
          <a:gradFill>
            <a:gsLst>
              <a:gs pos="0">
                <a:srgbClr val="DCECD5"/>
              </a:gs>
              <a:gs pos="100000">
                <a:srgbClr val="92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 name="Google Shape;161;p22"/>
          <p:cNvSpPr txBox="1"/>
          <p:nvPr/>
        </p:nvSpPr>
        <p:spPr>
          <a:xfrm>
            <a:off x="83275" y="88850"/>
            <a:ext cx="2022000" cy="47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Types of </a:t>
            </a:r>
            <a:r>
              <a:rPr b="1" lang="en" sz="1800">
                <a:solidFill>
                  <a:schemeClr val="dk2"/>
                </a:solidFill>
              </a:rPr>
              <a:t>installations</a:t>
            </a:r>
            <a:r>
              <a:rPr lang="en" sz="1800">
                <a:solidFill>
                  <a:schemeClr val="dk2"/>
                </a:solidFill>
              </a:rPr>
              <a:t> that can promote math conversations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b="1" lang="en" sz="1800">
                <a:solidFill>
                  <a:schemeClr val="dk2"/>
                </a:solidFill>
              </a:rPr>
              <a:t>LIFE SIZE OBJECTS</a:t>
            </a:r>
            <a:r>
              <a:rPr b="1" lang="en" sz="1800">
                <a:solidFill>
                  <a:schemeClr val="dk2"/>
                </a:solidFill>
              </a:rPr>
              <a:t>: </a:t>
            </a:r>
            <a:endParaRPr b="1" sz="1800">
              <a:solidFill>
                <a:schemeClr val="dk2"/>
              </a:solidFill>
            </a:endParaRPr>
          </a:p>
          <a:p>
            <a:pPr indent="0" lvl="0" marL="0" rtl="0" algn="l">
              <a:spcBef>
                <a:spcPts val="0"/>
              </a:spcBef>
              <a:spcAft>
                <a:spcPts val="0"/>
              </a:spcAft>
              <a:buNone/>
            </a:pPr>
            <a:r>
              <a:rPr lang="en" sz="1800">
                <a:solidFill>
                  <a:schemeClr val="dk2"/>
                </a:solidFill>
              </a:rPr>
              <a:t>Use the scale of objects to make comparisons and measure height</a:t>
            </a:r>
            <a:endParaRPr sz="1800">
              <a:solidFill>
                <a:schemeClr val="dk2"/>
              </a:solidFill>
            </a:endParaRPr>
          </a:p>
        </p:txBody>
      </p:sp>
      <p:pic>
        <p:nvPicPr>
          <p:cNvPr id="162" name="Google Shape;162;p22"/>
          <p:cNvPicPr preferRelativeResize="0"/>
          <p:nvPr/>
        </p:nvPicPr>
        <p:blipFill>
          <a:blip r:embed="rId3">
            <a:alphaModFix/>
          </a:blip>
          <a:stretch>
            <a:fillRect/>
          </a:stretch>
        </p:blipFill>
        <p:spPr>
          <a:xfrm>
            <a:off x="4773875" y="88850"/>
            <a:ext cx="1828800" cy="1962150"/>
          </a:xfrm>
          <a:prstGeom prst="rect">
            <a:avLst/>
          </a:prstGeom>
          <a:noFill/>
          <a:ln>
            <a:noFill/>
          </a:ln>
        </p:spPr>
      </p:pic>
      <p:pic>
        <p:nvPicPr>
          <p:cNvPr id="163" name="Google Shape;163;p22"/>
          <p:cNvPicPr preferRelativeResize="0"/>
          <p:nvPr/>
        </p:nvPicPr>
        <p:blipFill>
          <a:blip r:embed="rId4">
            <a:alphaModFix/>
          </a:blip>
          <a:stretch>
            <a:fillRect/>
          </a:stretch>
        </p:blipFill>
        <p:spPr>
          <a:xfrm>
            <a:off x="6826075" y="88850"/>
            <a:ext cx="2272225" cy="3710450"/>
          </a:xfrm>
          <a:prstGeom prst="rect">
            <a:avLst/>
          </a:prstGeom>
          <a:noFill/>
          <a:ln>
            <a:noFill/>
          </a:ln>
        </p:spPr>
      </p:pic>
      <p:pic>
        <p:nvPicPr>
          <p:cNvPr id="164" name="Google Shape;164;p22"/>
          <p:cNvPicPr preferRelativeResize="0"/>
          <p:nvPr/>
        </p:nvPicPr>
        <p:blipFill>
          <a:blip r:embed="rId5">
            <a:alphaModFix/>
          </a:blip>
          <a:stretch>
            <a:fillRect/>
          </a:stretch>
        </p:blipFill>
        <p:spPr>
          <a:xfrm>
            <a:off x="2732125" y="2913325"/>
            <a:ext cx="3467100" cy="1352550"/>
          </a:xfrm>
          <a:prstGeom prst="rect">
            <a:avLst/>
          </a:prstGeom>
          <a:noFill/>
          <a:ln>
            <a:noFill/>
          </a:ln>
        </p:spPr>
      </p:pic>
      <p:sp>
        <p:nvSpPr>
          <p:cNvPr id="165" name="Google Shape;165;p22"/>
          <p:cNvSpPr txBox="1"/>
          <p:nvPr/>
        </p:nvSpPr>
        <p:spPr>
          <a:xfrm>
            <a:off x="6965400" y="3888175"/>
            <a:ext cx="1977300" cy="2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Fruit on the walls to measure height</a:t>
            </a:r>
            <a:endParaRPr sz="1300">
              <a:solidFill>
                <a:schemeClr val="dk2"/>
              </a:solidFill>
            </a:endParaRPr>
          </a:p>
        </p:txBody>
      </p:sp>
      <p:sp>
        <p:nvSpPr>
          <p:cNvPr id="166" name="Google Shape;166;p22"/>
          <p:cNvSpPr txBox="1"/>
          <p:nvPr/>
        </p:nvSpPr>
        <p:spPr>
          <a:xfrm>
            <a:off x="2863025" y="4418275"/>
            <a:ext cx="3336300" cy="2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Scale footprints on the floor to measure the distance of a step</a:t>
            </a:r>
            <a:endParaRPr sz="13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